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1"/>
  </p:sldMasterIdLst>
  <p:notesMasterIdLst>
    <p:notesMasterId r:id="rId15"/>
  </p:notesMasterIdLst>
  <p:handoutMasterIdLst>
    <p:handoutMasterId r:id="rId16"/>
  </p:handoutMasterIdLst>
  <p:sldIdLst>
    <p:sldId id="272" r:id="rId2"/>
    <p:sldId id="286" r:id="rId3"/>
    <p:sldId id="366" r:id="rId4"/>
    <p:sldId id="279" r:id="rId5"/>
    <p:sldId id="369" r:id="rId6"/>
    <p:sldId id="375" r:id="rId7"/>
    <p:sldId id="373" r:id="rId8"/>
    <p:sldId id="372" r:id="rId9"/>
    <p:sldId id="374" r:id="rId10"/>
    <p:sldId id="370" r:id="rId11"/>
    <p:sldId id="364" r:id="rId12"/>
    <p:sldId id="376" r:id="rId13"/>
    <p:sldId id="362" r:id="rId1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A624"/>
    <a:srgbClr val="464684"/>
    <a:srgbClr val="3333FF"/>
    <a:srgbClr val="1B7EAF"/>
    <a:srgbClr val="5E4E7C"/>
    <a:srgbClr val="20AA86"/>
    <a:srgbClr val="EDFFB3"/>
    <a:srgbClr val="DCFF6D"/>
    <a:srgbClr val="99FFCC"/>
    <a:srgbClr val="3466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91" autoAdjust="0"/>
    <p:restoredTop sz="79929" autoAdjust="0"/>
  </p:normalViewPr>
  <p:slideViewPr>
    <p:cSldViewPr>
      <p:cViewPr varScale="1">
        <p:scale>
          <a:sx n="70" d="100"/>
          <a:sy n="70" d="100"/>
        </p:scale>
        <p:origin x="883" y="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1962" y="7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60B8A52-7546-4BF8-8FDC-875B9ED01B08}" type="datetimeFigureOut">
              <a:rPr lang="en-CA" smtClean="0"/>
              <a:t>2017-10-04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2D6DC19-9442-4786-B465-B36F2A9157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6422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E087A2-C580-4503-B8DD-74789304B7B6}" type="datetimeFigureOut">
              <a:rPr lang="en-US"/>
              <a:pPr>
                <a:defRPr/>
              </a:pPr>
              <a:t>10/4/2017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7FBB1FC-490E-4D16-9C6E-20B00082E4F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50581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656694-14CF-471D-B337-0627F2D6C2EC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CA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314575" y="696913"/>
            <a:ext cx="2379663" cy="1784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>
          <a:xfrm>
            <a:off x="701040" y="2977754"/>
            <a:ext cx="5608320" cy="5621416"/>
          </a:xfrm>
        </p:spPr>
        <p:txBody>
          <a:bodyPr>
            <a:normAutofit/>
          </a:bodyPr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68233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FBB1FC-490E-4D16-9C6E-20B00082E4F4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7448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12A61-FBDC-43A1-AEBA-C9E0DD4CFB8B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95800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674813" y="1646238"/>
            <a:ext cx="3873500" cy="29051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11176" y="4285060"/>
            <a:ext cx="5681344" cy="443031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98830" lvl="1" indent="-232943" eaLnBrk="1" fontAlgn="auto" hangingPunct="1">
              <a:lnSpc>
                <a:spcPct val="150000"/>
              </a:lnSpc>
              <a:spcBef>
                <a:spcPts val="611"/>
              </a:spcBef>
              <a:spcAft>
                <a:spcPts val="611"/>
              </a:spcAft>
              <a:buFont typeface="+mj-lt"/>
              <a:buAutoNum type="arabicPeriod"/>
              <a:defRPr/>
            </a:pPr>
            <a:endParaRPr lang="en-CA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CA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51A870-E1DF-40A7-9EC1-E1C863CCF4B2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CA"/>
          </a:p>
        </p:txBody>
      </p:sp>
      <p:sp>
        <p:nvSpPr>
          <p:cNvPr id="6" name="Notes Placeholder 2"/>
          <p:cNvSpPr txBox="1">
            <a:spLocks/>
          </p:cNvSpPr>
          <p:nvPr/>
        </p:nvSpPr>
        <p:spPr>
          <a:xfrm>
            <a:off x="781697" y="4794616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>
            <a:lvl1pPr algn="l" rtl="0" eaLnBrk="0" fontAlgn="base" hangingPunct="0">
              <a:spcBef>
                <a:spcPct val="3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3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3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3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3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02752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97100" y="798513"/>
            <a:ext cx="2397125" cy="1798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803292" y="2905918"/>
            <a:ext cx="5608640" cy="5011242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49357" indent="-349357" eaLnBrk="1" hangingPunct="1">
              <a:spcBef>
                <a:spcPts val="611"/>
              </a:spcBef>
              <a:defRPr/>
            </a:pPr>
            <a:r>
              <a:rPr lang="en-CA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232905" indent="-232905">
              <a:spcBef>
                <a:spcPts val="611"/>
              </a:spcBef>
              <a:spcAft>
                <a:spcPts val="611"/>
              </a:spcAft>
              <a:defRPr/>
            </a:pPr>
            <a:endParaRPr lang="en-CA" dirty="0" smtClean="0">
              <a:cs typeface="Arial" pitchFamily="34" charset="0"/>
            </a:endParaRPr>
          </a:p>
          <a:p>
            <a:pPr marL="232905" indent="-232905" eaLnBrk="1" hangingPunct="1">
              <a:spcBef>
                <a:spcPts val="611"/>
              </a:spcBef>
              <a:spcAft>
                <a:spcPts val="611"/>
              </a:spcAft>
              <a:buFontTx/>
              <a:buChar char="•"/>
              <a:defRPr/>
            </a:pPr>
            <a:endParaRPr lang="en-CA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147B13-D11D-42F9-ADA4-E55E5D03511E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9033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49326" y="4430316"/>
            <a:ext cx="5608320" cy="41833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spcBef>
                <a:spcPct val="0"/>
              </a:spcBef>
              <a:buFontTx/>
              <a:buChar char="•"/>
            </a:pPr>
            <a:endParaRPr lang="en-CA" b="1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86118B-7DE9-411F-B71D-F03742C0ABDD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7802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FBB1FC-490E-4D16-9C6E-20B00082E4F4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4689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12A61-FBDC-43A1-AEBA-C9E0DD4CFB8B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312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3425" y="852488"/>
            <a:ext cx="2613025" cy="1960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3331210"/>
            <a:ext cx="5608320" cy="480314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12A61-FBDC-43A1-AEBA-C9E0DD4CFB8B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625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 defTabSz="93177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3300" dirty="0">
              <a:ea typeface="Microsoft Sans Serif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12A61-FBDC-43A1-AEBA-C9E0DD4CFB8B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09910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FBB1FC-490E-4D16-9C6E-20B00082E4F4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1762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922D9A00-B78B-4FAB-AB70-F5BC20855DC1}" type="datetimeFigureOut">
              <a:rPr lang="en-US" smtClean="0"/>
              <a:pPr>
                <a:defRPr/>
              </a:pPr>
              <a:t>10/4/2017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BDDF6E32-D7CD-4531-B675-72AE9BCE555D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04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2E2ABE-6E48-4D5C-A650-145326D00FE4}" type="datetimeFigureOut">
              <a:rPr lang="en-US" smtClean="0"/>
              <a:pPr>
                <a:defRPr/>
              </a:pPr>
              <a:t>10/4/2017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E16621-FAD9-49DA-B596-32BA6F3BC32B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8441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2E2ABE-6E48-4D5C-A650-145326D00FE4}" type="datetimeFigureOut">
              <a:rPr lang="en-US" smtClean="0"/>
              <a:pPr>
                <a:defRPr/>
              </a:pPr>
              <a:t>10/4/2017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E16621-FAD9-49DA-B596-32BA6F3BC32B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509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2E2ABE-6E48-4D5C-A650-145326D00FE4}" type="datetimeFigureOut">
              <a:rPr lang="en-US" smtClean="0"/>
              <a:pPr>
                <a:defRPr/>
              </a:pPr>
              <a:t>10/4/2017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E16621-FAD9-49DA-B596-32BA6F3BC32B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945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2E2ABE-6E48-4D5C-A650-145326D00FE4}" type="datetimeFigureOut">
              <a:rPr lang="en-US" smtClean="0"/>
              <a:pPr>
                <a:defRPr/>
              </a:pPr>
              <a:t>10/4/2017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E16621-FAD9-49DA-B596-32BA6F3BC32B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7441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2E2ABE-6E48-4D5C-A650-145326D00FE4}" type="datetimeFigureOut">
              <a:rPr lang="en-US" smtClean="0"/>
              <a:pPr>
                <a:defRPr/>
              </a:pPr>
              <a:t>10/4/2017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E16621-FAD9-49DA-B596-32BA6F3BC32B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746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2E2ABE-6E48-4D5C-A650-145326D00FE4}" type="datetimeFigureOut">
              <a:rPr lang="en-US" smtClean="0"/>
              <a:pPr>
                <a:defRPr/>
              </a:pPr>
              <a:t>10/4/2017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E16621-FAD9-49DA-B596-32BA6F3BC32B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120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C78341-DF40-4F86-A5E1-F172929692DA}" type="datetimeFigureOut">
              <a:rPr lang="en-US" smtClean="0"/>
              <a:pPr>
                <a:defRPr/>
              </a:pPr>
              <a:t>10/4/2017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241DB-6235-42E1-9B1B-0678339B6700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997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F09D7A-120A-4729-BCC3-5110DFA73C51}" type="datetimeFigureOut">
              <a:rPr lang="en-US" smtClean="0"/>
              <a:pPr>
                <a:defRPr/>
              </a:pPr>
              <a:t>10/4/2017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ACD0E-4AE6-493A-AF64-56473C899C85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99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1E82BC-D046-42A0-8BA7-A160F3B0A23D}" type="datetimeFigureOut">
              <a:rPr lang="en-US" smtClean="0"/>
              <a:pPr>
                <a:defRPr/>
              </a:pPr>
              <a:t>10/4/2017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A0F64-58C0-4CDF-8DFC-9EC6AF78375F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789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7A426D-35DE-4DD0-B0A4-EDCC68E4E4C1}" type="datetimeFigureOut">
              <a:rPr lang="en-US" smtClean="0"/>
              <a:pPr>
                <a:defRPr/>
              </a:pPr>
              <a:t>10/4/2017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09BDE-184A-4D7A-B24E-CA37C3451F63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631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EBB491-82A1-4C57-9B43-6058558319BF}" type="datetimeFigureOut">
              <a:rPr lang="en-US" smtClean="0"/>
              <a:pPr>
                <a:defRPr/>
              </a:pPr>
              <a:t>10/4/2017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5EBA9-F16C-4792-8850-769951913C78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6521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93B0FB-77E2-480F-B199-552330CCBBAF}" type="datetimeFigureOut">
              <a:rPr lang="en-US" smtClean="0"/>
              <a:pPr>
                <a:defRPr/>
              </a:pPr>
              <a:t>10/4/2017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AF2E9-B2EF-4D3A-985D-4AF317C37324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66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7C1239-72D1-4B6A-AF9B-E9CA55E37ACE}" type="datetimeFigureOut">
              <a:rPr lang="en-US" smtClean="0"/>
              <a:pPr>
                <a:defRPr/>
              </a:pPr>
              <a:t>10/4/2017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0E411-ADAE-4BDA-BB98-D27C6A24BE61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58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1F8F32-6F67-4BE4-B138-30A61FF9E878}" type="datetimeFigureOut">
              <a:rPr lang="en-US" smtClean="0"/>
              <a:pPr>
                <a:defRPr/>
              </a:pPr>
              <a:t>10/4/2017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9183E-7009-48EE-A87A-9939F838F8E8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3147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C3AE31-0937-4753-9A22-511F1D39670E}" type="datetimeFigureOut">
              <a:rPr lang="en-US" smtClean="0"/>
              <a:pPr>
                <a:defRPr/>
              </a:pPr>
              <a:t>10/4/2017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7E1294-F9A0-4539-8DF0-BA21BB750E2B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461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348F0A-0CA7-4EF4-8662-54124CA9743B}" type="datetimeFigureOut">
              <a:rPr lang="en-US" smtClean="0"/>
              <a:pPr>
                <a:defRPr/>
              </a:pPr>
              <a:t>10/4/2017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F453DB-4C4E-4A5F-973C-FCE2B545EECC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7821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52E2ABE-6E48-4D5C-A650-145326D00FE4}" type="datetimeFigureOut">
              <a:rPr lang="en-US" smtClean="0"/>
              <a:pPr>
                <a:defRPr/>
              </a:pPr>
              <a:t>10/4/2017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BE16621-FAD9-49DA-B596-32BA6F3BC32B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214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  <p:sldLayoutId id="21474840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5575" y="908720"/>
            <a:ext cx="8988425" cy="1492250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b="1" cap="small" dirty="0" smtClean="0">
                <a:ln w="6350">
                  <a:noFill/>
                </a:ln>
                <a:solidFill>
                  <a:srgbClr val="3333FF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Conflict Resolution:</a:t>
            </a:r>
            <a:br>
              <a:rPr lang="en-CA" b="1" cap="small" dirty="0" smtClean="0">
                <a:ln w="6350">
                  <a:noFill/>
                </a:ln>
                <a:solidFill>
                  <a:srgbClr val="3333FF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b="1" cap="small" dirty="0" smtClean="0">
                <a:ln w="6350">
                  <a:noFill/>
                </a:ln>
                <a:solidFill>
                  <a:srgbClr val="3333FF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Tools for the Workplace</a:t>
            </a:r>
            <a:r>
              <a:rPr lang="en-CA" b="1" kern="1200" cap="small" dirty="0" smtClean="0">
                <a:ln w="6350">
                  <a:noFill/>
                </a:ln>
                <a:solidFill>
                  <a:srgbClr val="3333FF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b="1" kern="1200" cap="small" dirty="0" smtClean="0">
                <a:ln w="6350">
                  <a:noFill/>
                </a:ln>
                <a:solidFill>
                  <a:srgbClr val="3333FF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100" b="1" kern="1200" dirty="0">
              <a:ln w="6350"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763688" y="4293096"/>
            <a:ext cx="60960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latin typeface="Arial Narrow" panose="020B0606020202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b="1" dirty="0" smtClean="0">
                <a:solidFill>
                  <a:srgbClr val="3333FF"/>
                </a:solidFill>
                <a:latin typeface="Arial Narrow" panose="020B0606020202030204" pitchFamily="34" charset="0"/>
                <a:cs typeface="Arial" pitchFamily="34" charset="0"/>
              </a:rPr>
              <a:t>for</a:t>
            </a:r>
            <a:r>
              <a:rPr lang="en-CA" sz="2400" b="1" dirty="0" smtClean="0">
                <a:solidFill>
                  <a:srgbClr val="3333FF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en-CA" sz="2400" b="1" dirty="0" smtClean="0">
                <a:solidFill>
                  <a:srgbClr val="3333FF"/>
                </a:solidFill>
                <a:latin typeface="Arial Narrow" panose="020B0606020202030204" pitchFamily="34" charset="0"/>
                <a:cs typeface="Arial" pitchFamily="34" charset="0"/>
              </a:rPr>
              <a:t>Students </a:t>
            </a:r>
            <a:r>
              <a:rPr lang="en-CA" sz="2400" b="1" dirty="0" smtClean="0">
                <a:solidFill>
                  <a:srgbClr val="3333FF"/>
                </a:solidFill>
                <a:latin typeface="Arial Narrow" panose="020B0606020202030204" pitchFamily="34" charset="0"/>
                <a:cs typeface="Arial" pitchFamily="34" charset="0"/>
              </a:rPr>
              <a:t>of </a:t>
            </a:r>
            <a:r>
              <a:rPr lang="en-CA" sz="2400" b="1" dirty="0" smtClean="0">
                <a:solidFill>
                  <a:srgbClr val="3333FF"/>
                </a:solidFill>
                <a:latin typeface="Arial Narrow" panose="020B0606020202030204" pitchFamily="34" charset="0"/>
                <a:cs typeface="Arial" pitchFamily="34" charset="0"/>
              </a:rPr>
              <a:t>Durham College’s </a:t>
            </a:r>
            <a:endParaRPr lang="en-CA" sz="2400" b="1" dirty="0" smtClean="0">
              <a:solidFill>
                <a:srgbClr val="3333FF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b="1" dirty="0" smtClean="0">
                <a:solidFill>
                  <a:srgbClr val="3333FF"/>
                </a:solidFill>
                <a:latin typeface="Arial Narrow" panose="020B0606020202030204" pitchFamily="34" charset="0"/>
                <a:cs typeface="Arial" pitchFamily="34" charset="0"/>
              </a:rPr>
              <a:t>Dental </a:t>
            </a:r>
            <a:r>
              <a:rPr lang="en-CA" sz="2400" b="1" dirty="0" smtClean="0">
                <a:solidFill>
                  <a:srgbClr val="3333FF"/>
                </a:solidFill>
                <a:latin typeface="Arial Narrow" panose="020B0606020202030204" pitchFamily="34" charset="0"/>
                <a:cs typeface="Arial" pitchFamily="34" charset="0"/>
              </a:rPr>
              <a:t>Hygiene </a:t>
            </a:r>
            <a:r>
              <a:rPr lang="en-CA" sz="2400" b="1" dirty="0" smtClean="0">
                <a:solidFill>
                  <a:srgbClr val="3333FF"/>
                </a:solidFill>
                <a:latin typeface="Arial Narrow" panose="020B0606020202030204" pitchFamily="34" charset="0"/>
                <a:cs typeface="Arial" pitchFamily="34" charset="0"/>
              </a:rPr>
              <a:t>Program</a:t>
            </a:r>
            <a:endParaRPr lang="en-CA" sz="2400" b="1" dirty="0" smtClean="0">
              <a:solidFill>
                <a:srgbClr val="3333FF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2400" b="1" dirty="0" smtClean="0">
              <a:solidFill>
                <a:srgbClr val="3333FF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b="1" dirty="0" smtClean="0">
                <a:solidFill>
                  <a:srgbClr val="3333FF"/>
                </a:solidFill>
                <a:latin typeface="Arial Narrow" panose="020B0606020202030204" pitchFamily="34" charset="0"/>
                <a:cs typeface="Arial" pitchFamily="34" charset="0"/>
              </a:rPr>
              <a:t>Your </a:t>
            </a:r>
            <a:r>
              <a:rPr lang="en-CA" sz="2400" b="1" dirty="0" smtClean="0">
                <a:solidFill>
                  <a:srgbClr val="3333FF"/>
                </a:solidFill>
                <a:latin typeface="Arial Narrow" panose="020B0606020202030204" pitchFamily="34" charset="0"/>
                <a:cs typeface="Arial" pitchFamily="34" charset="0"/>
              </a:rPr>
              <a:t>Facilitators: </a:t>
            </a:r>
            <a:r>
              <a:rPr lang="en-CA" sz="2400" b="1" dirty="0" smtClean="0">
                <a:solidFill>
                  <a:srgbClr val="3333FF"/>
                </a:solidFill>
                <a:latin typeface="Arial Narrow" panose="020B0606020202030204" pitchFamily="34" charset="0"/>
                <a:cs typeface="Arial" pitchFamily="34" charset="0"/>
              </a:rPr>
              <a:t>Dale </a:t>
            </a:r>
            <a:r>
              <a:rPr lang="en-CA" sz="2400" b="1" dirty="0" smtClean="0">
                <a:solidFill>
                  <a:srgbClr val="3333FF"/>
                </a:solidFill>
                <a:latin typeface="Arial Narrow" panose="020B0606020202030204" pitchFamily="34" charset="0"/>
                <a:cs typeface="Arial" pitchFamily="34" charset="0"/>
              </a:rPr>
              <a:t>Burt &amp; Caitlin Jacobs</a:t>
            </a:r>
            <a:endParaRPr lang="en-US" sz="3200" b="1" dirty="0">
              <a:solidFill>
                <a:srgbClr val="3333FF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2400" b="1" i="1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" name="AutoShape 2" descr="data:image/jpeg;base64,/9j/4AAQSkZJRgABAQAAAQABAAD/2wCEAAkGBhQREBQUEhAWEBQVFxcVFxgYFh0XFxwWGBcXFRYVFh4YGyYfGRkjHhgYHy8gJCcpLCwsFx49NTAqNiYrLSkBCQoKDgwOGg8PGikcHB8sKSkpKSkpKSksKSkpKSkpKSkpKSwpKSkpLCkpKSwpKSksKSksKSksKSwsLCksLCwpKf/AABEIALgBEQMBIgACEQEDEQH/xAAcAAEAAgMBAQEAAAAAAAAAAAAABgcDBAUBAgj/xAA/EAACAQMCBAQDBgUCAwkAAAABAgMABBESIQUGMUETIlFhB3GBFDJSkaGxI0JicsEz8BWSohckNFNjc9Hh8f/EABgBAQEBAQEAAAAAAAAAAAAAAAACAQME/8QAHxEBAQADAQEBAQEBAQAAAAAAAAECESExEkEDUWEy/9oADAMBAAIRAxEAPwC8KUpQKUpQKUpQKUpQKVoca4zHaQPNM2lEGT6n0VfVidgKycM4itxCksZykihh8iKzY26VocW4zHbRPLKcJGpY+vsB6k9AKwct8wLe26zxqVRtQw2NQKsV3xkds9abjdOtSvK9rWFKUoFKUoFKUoFKUoFKE1qScVhVxG00au33ULqGOemATk0G3Sta4v0jzqYDAyfYep9B7mo7dfEOAHESST7kZVcJt7sQD9Ky2NkqV0qItz04Ut9hmwNz9wd8bDXmvG+IKr/qQPAPVwcdfxAFf1rPqN+al9K59hxqOYDSw833dwQf7SDg/Qmt8Gt2l7SlK0KUpQKUpQKUpQKUpQKUpQM18k1Fuc+MTWslrIjKITMkcwI7O2kEHPzH5V0uaOMraW0kznZe3qTsFHuTt9am5K0r/wCI9w9/cLZRMNKK9xIcZxoQ6PzPb+oVJPhfxMHg8DMQAgZPTZWOP0r45D5dKQPczgme5OtsjdY8+RR6bb/lUB4VbXU0X/CIVaLErtO5GNMWvyE/0sNx67Y6mo66cvHQ5g4m3FZpI43ZbK2R5p5PxFVLBBkbjIAH1PYVYnJVgLXh1tGcKRErNj8TDW36muPx7l1LThM9vaxk/wALSQBlm1MA7nG5YjO30FcSzhuuNHfVZ2SkD3fTsVx/Mff7o9yKTcZdWf8AEsm57jeUw2kbXsw6hCBGvTd5DsB8s1IrMvoXxNOvHm05059s74qNf8b4bwpPBEscJXqi5aQn1bGSWPqa1D8UYpNrS1uLtvRU0gfM7/tVy69Rrfib0rS4TdSSRhpoPs7nOU1h8ehyvqK3apJSlKBSlKBSlY7nOhsHBwcHrvjY70EY+IHMQtrRmV1LAk6SRuFVmxjqRqCggdQcd6hVxwS0h4f/AN4893OC5YHzmU4YEZIUY2zkhQPTatHh93ZScKle9QT3LNKGZgPHLk/wwjndcZGANgD0wd45y3webiV3FHJIz4A1Md9EaY1H07Y9yRXK3brJpa3LPKDTQRvfTtcZAIQN/Dz2LEf6rYA8x64qY23D44/uoq9ug7bAD0qC8y8TjmueF29tIpQXLMSu6D7MmdPowGrtttWp8XOY9Vnbpaya/GmGJI32HhHIAdTsdZX8jW8ie1ZuBXw8KkbgEe9Vp8O+f5CXs7ws9xHr0Fsa2KA5ic/jGCAe/wCWehyr8VFu5zBLF9nc/cOrKknGFOcEHfr0PtW/UZ81IJuW0UmS0cW0nUgeaJyOniJ0P9wwwz1rNwbj3i6kdPBmj/1Iyc49HU/zRnse3fBqv+RefJxdta3jly7FVdhusuogr7qSCMdsVGeLccvYL59c7tMjsADgL1OAo6BCuMDuMZzU2rmO/V/A19VBfh/zsbpCsn+ouM5xnB2/Q041z7cRh54LMTWcOrxJWk0lwjBHMIAIwDnBP3tJxsMm5lxFx1U6pWCzuxLGjrsHVWGeuGAIz771nqklKUoFKUoFKUoFCaVqcUsRPDJEWZBIpUspwwyMZU9jQRz4o2uvhc+BkqFf3AV1OfpjP0rn2FivGbS0MkrhIifGVceaWPSo1Ht3bHo9c/llJYGeJ5X4hYzM1uW8zvDIPIVkU5KKehIyPun5zTlzlSGxDiDWA5BIZ2YZHcAnAPbPfA9K5+108mnYC18JAAcgDOAM43wOgz6VlFK6Ob48MZzX1pr2lByxyzba2kNtE0jnUzsgZifcsCf/AMrh8y39zYnxYLeJ7ZdPiADDqP5nwoHl998dcYFS81X938VbZpXglhkEJzGZCpwR90tpxkJ75z7VN1FTaacI4pHcwrLE2UYZHqD3B9wdq3aq34YcR8C7uLMOJoifFidTlcdCVPoRj6qferRFbLtmU1XtKUrWFKUoFeNXteNQULzdy1LccUeK2gRXOp9j4ak9dbEHHTbOkdTudq6PDrG/4RHK32PPiBiZIj42NIOkMBuq5Oe/1qXcixie8vrrqpkMKH1Vds/LAX/mNbfLPPiXt7PbrGUWIZRs7tpOlyR0AyRjc5Ga46dvpXtpwriAk4aBbLb6RNHG0g1FmlQvI0oGdORqxtnaopxPlu4thMsin+C6+IoO2GyY51BG6HSV1f2561dl/wA+RpxSOw8AyEldUmRhXZcjAxuQCN8j71SqSzRiSyKxKlDlQcqdypz1U+nStmO0/elN8xcvS3MMPELZXMvhr4qqvmyoAWVQN2Ixg432HpUHmu5VuBIy+HLkHBGPMvmDYI2zjPYda/UIjAHy/wB4qrfjJwRRHHNpJIbRkfhILBfmGG39xHasuOlY5buld8U4s01y8+gozuJcDbBOM4z/AFDP51r3Lu8pkkOqVyzs2fvNuckn0PT2wOla8hI99wc/qB8h/mss902xGSd/zO30O9Q6JVy/ytJdWizWjNHdCRo5HDkDBY9exUIVIA7fSrH5j5dnbhcVnbInSGKQasKIhjxCCRkjI374JxvXI+EBjSwJyfFeSTxAT3QhVGO2FxU+ub3ETtEBKyqxCqc5YAkJt0JO31rpjI45WoXzKk9hbrKOISPP4iJHFpQQyZYDwljC5AC531bYG9T6MkgZGD6f4qCckWgupWurtzJeISvhOpUW/fTGp9dvP32qeAVcRXtKUqmbKUpQKUpQKw3dwEUsQxA66VLn6BQSfyrNSgrqTihi4rHJaRyulzhLlDDIoDZAWY61ABA2J9jmrDzgVEOcL/ial/sUCeGg1GRiHdtskRx7b/P0GK6nJnFftNnFL4/jlh5m0hCG/mQquwKnb8qmeqvj44tzcIpjBFaz3cqqHZYlXCq2dJdmYAE4OB1OK63DL0zRK5ieEt/JIAHXBIwQCR29a0+LcKllwYbtrVu5WKNw3pq1qTtv0I610LOJlRQ7+I4ADNp05PrgHA+VaxmpSlawNYLi1Rxh0Vx/UA371mNVFzne3L8YEUcrqsfheEobSutgp7dck/pU5XUbJth4zwz/AIdxmH7CojMirhGJMZLsVIyd1BHp0Parb4fOzxqzxmFiN0JBKnuMrsagHNsSLxqwMroiiNpGd2CjEbZ74AySNvU1YVtdLIoZGDqehUgg/Iisx5VZXkZqUpVoKUpQKxXT4Rj6KT+QrLWO4XKsPUH9qykVPw26nFlbW1vJ4L3dxNlx97w1Okkbbbqc98L71JOCfCuC1kEsVxOkgxkqwAIzkggg5U9wa5PLXC1ubZ08Q20tjdS+FKNypLavMrHBUgjI74rziEzO3hXvGoBGpw0cJEbt6rISxIHbHz3rnufrrq3xtv8AD+Y8b+2FkaDUJevn1BAoXGOgKjfpj3qw6gs/xLsoF0JKJNA0gRqzgADH3un61y4vjLHqGuN41PRmAx8/KTSZSFxtWdion8UYNXDJv6TGw9iHXf8AWuvwPmCO6QPGwYHoQcitni/DhcQSRMcCRSucZxnvj1HWr3uI8r8x+FkbEA7Hr6b74742r6ihZyiKrNI5Coo7s3QDp6rU15i+GTWdu8sl0uF2VVRskkgZJJ2wNsYNbnw+4UltDNxK5AZYVZYu+W6Ep6kkhAfVjXHTvcubc3jcI4YvgQya7tlDXMisw06uka+bAYjv1A9Miptyzy1c2KLJarHN4saePFIxiPijJ8RGCsOjYII3wDkmq0tC93eanILzS6mA3yWOAo9hnA9hX6JhiCjA/wB4GP8AFVhHPPkcDl/g063M9zclA8yogSMsyqiZwCWA1Hfrgd9qkdKV1jkUpStClKUClKUClKUET585qe0WKK3QPc3D6IwegAI1O3tuB9fauHa8qX3DRLdQ3Au3d/FuIFiCCTrq8IjJDDJOMDNdDnWIRX9hdSA+DGzxSNjIXXgxs3ouodflU0jlDAEEMD3ByPzFT7VeRjsLtZYkkX7rqrjOxwwBGfQ71sV8g19VSSvC1fMsgUEntUPjubniJLW8q21upKiUpreQg7mNSQNHYMeu+BjFTa2RMs1pScGhaYTmJTKo0hyPMAM4x+Z396jEnDOKWxDRXEV8oxmNk8FyO+lgSufnXR4Xz1byt4chNrONmhmGhwfbOzD3G1N/63X+OjdcFt5JvEkhSSQpoDMNWEBLYXOy7nORgn6CozynaiHid3FAc2+lXKg5VJWPRewJ32+dYeJeLxS8kghuGitYRhpIx96XoVz0YL0IGNwalnAOX4rOLw4gdzlmJyzN01Mf09hWe08jpCvaUq0lKUoFeNXteGgpbhVyV4nf2hcpHcySxZHVHB1I/wCTH8x6VBbrhzQyNHKp8RWKuCMKGB6HH3sjB985q3OfPhy8srXdrMIZNndSDpLIPvqw3VsAdjnHao6lkeJwxucRXwiVsONInix5XB/F137ZwdunnvHol2hdyy6ckZ/qOwB9lBx+Z79K1nWUh/LIVQDVlGwAxGC22lQduvtXRuJSjkECOSNh5ZNyGVgdLL33HyIPU5qdwfFyLQRLZMHfzShCpjdtIXJJOcHHQg7ADekbUe+FPGXgvY4tWY58qR2DdVYe/X6Vel3drFG0jtpRVLMT2AGTVC8HuIpOMRPBCbeMzxFUBzhQvnCgEjBbUfQDHTpVg8zseKXY4fE5WGLEl243/thU9NR/T6VeN055zbhwcrS8cea7eZ7WFji3UeYHTlDIy5wemM9znsBWnzlw++hsobWaEG3g38WBSyNgYXxV6pjLEkjBO9XHbWyxoqIoVVAVQOgAGABWvxfi0VrC80zhI0GWP+B6k9AO+aq4omSp/hLwZJbo3BYERA6R/MWbPmA/CB+uKuUVBOQeBl5pOIMn2YXAPhQKAoEZIZZHA28RuvTv71PKYTUbnd0pSlWgpSlApSlApSlApSlBiuLdXUq6h1YYIIyCD1BB6iopL8NYQ+qC4ubUHYrHL5ceg1A4qYUrNN2r26R+E30L+NJLaXJWGTxHLsku+iTJ6AknYDHX2xYINR3n/hgn4dcLp1EIXX2ZfMCPyqIcM58kccKXWf4sUhl23Z0PhgZ9irE49R61O9K1t3/iDdmQ29krFftTHxCp83hJjUFx6kgfIGs/w1kc2IVyGWOSSKNwAA8SNhXGNsdRn2qO/FEMt3ZsCVWZXtiy9V8R0L4zsCULAfWrB4RYxwQpFCoWNF0qBvt/knOayel/8tzFafEuDw3CFJ4UlU7YZQfyPUfSt2ldEMFpZpEgSNFjRdgqgAD5AVnpSgUpSgUpSgUpSg0OPpqtZwDjMMoz6ZRt6q6zuIJ+Xkkn2ktVMaMPK6suPDA/uRk+eqrekXIIIyDsflX5x5lt3tZJLLUyYkJcfyvFHlrdx/UFJX0ICelc83TBltOY3nhxd2/2mNSqCQbSqzHAUN1Yn0PXasj8Gs1bQ89zbvsdD25LAEZGdJ6VMeCcotccHgEMiwTiVbpdQyCylgobG4GCDnBxgVkj5DvvtH2yS4tjOdmTDeGUAxgsBtt7fWuenT60iS3dpYky20sk91jw4gYzGFJ+85yPMemF23wOhNWzyTwEWdsFIJmc+JMx6tKwBbJ6nHT6e9VbypqveNR+LIsyxksCFwhMYO6j01YIPfA2FXqq1WMRnWK4nWNGeRgqqCzE7KANyT7VBLG1PG7gXEykWELEQRN0mcbGaQfh7Af/AHnZ5qRuI3aWCHFvHiS7YEg7EMkOffY49x6VM7S0WJFRFCKowANgB7VftR4yquK+qUq0lKUoFKUoFKUoFKUoFKUoFeMax3NysaM7sEVQWZicAAbkk+lV/wAw8y3t3DmwgeO3bP8AFJCzyJ+KBDuiH8Z83oB1rLdNk23OcOdbfU1kivdSuCrrA4V0P8ozkebVjYHI7jtVV2UkngwxxqGe1maVQXEdwNWDJEyPgSAkDBXfqCoqwuXOXuHcQsjFFEYJYtmPWZHOfNqO8ik569SD0IrBHy344exvgv2yJWe2uMZ1p0GrP3wp2Ktk49xmuV66TjK3MKcWiFlLZ3UUjnIkMe0TKCVlO+cZ26bhjnrUi5N5dntmk+03QuG2WPTkAJ+JhgYZsD1+71O9QLkWeZ7jFvbWiPArCaQq6DVugQlSQzdWLAb7ZxUh5ws7y2K8ShnEjoqpNGqYjaENkY3JYAk7k5GcjHStlLPxYwr2uZy7x6O9t0nj6MNweqsOqn3FdOurkUpSgUpSgUpSgUpSg8avz18QLhrniF22c6P4K4x0B0gfnn86/QN1OERnPRQWP0Ga/ONnciTxGYZ1SFz756D99+wrlm6/ziXcM53hihRJRPHgICTE2BgDupOelZebebkntPCtbks0rCPZjsp3bUCNSjA6/OtLhzgxAA6gCVyds/iIHZRgr07Gsc1kik6UGe5wAd8ZAIGQOn51zdWx8MLJYeJqoOf+6tg9z5l82Dvv+2Kt2+vfChkkPREZ/wDlUt/j9apiSd7O5gu0BZV1I+2CVYb/ALbdtsdqmXO3N8R4XIYX1GVAq4xtrZFOQcdm6bnr6ZFSueWPW/8AC5Q1iJydUk7vJKx6l9RB69ttu1TIVFPhmmOF2vumf+o1KxXTFzy9KUpVpKUpQKUpQKUpQKUpQKE0rw0Ffc4c2yy3R4bZIGlYaZXbGlVK6mUZBGynJJB6gAEmtbl2BuCyLFcP4lvN5VlIIEUnXQck6Ym7E9D7Hb45y5GuIr0cQsMtJnXImd9QABZB/MGGcp+Wc7STgvGrfits0cigSY0zQn7yN0yM74z0Nc7Oun45vNHDxZXUXEIcqhcJcqo8pRzgyHHTfBPuoNcn4gLLxC6WCwGZbYN402rQiCQAGLV+Ijcgdj8694tc3FhaSWcp8SB8Rx3JUv4ULnDCVerFQfKenr90Z3rT4XwSQRqL6aSEgsdLLodicl+mD365O/Xas1vwnPUXh5XsLQBb7iQlC7eBCSRnqchMn5k7+pqWcN5xtkgENlw26miAKhVhwmGJyCXbvvmtyLhvCuGbERI/XzfxJfmBgn8gK1Ln4uW42ggmuD2wukbfmf0rZwvXL+HCPZX81q8bwJOvjRI5BZQCQBlSQTp1D18gq0qqPivM0syxcRNu1u1rcLHpIbzQyA5BLAAnO2w2yKtiGQMAQcggEfI7itxTkyUpSrSUpSgUpSgUpSg4fO934fDrlvSJh+fl/wA1+e+EP5WA3Ytgd+43+X77ds1eXxRuAvDJwTjUAOvYsPzFUrYQhVXA8xyd9sDONX7fQVxzvXf+c47wvRGioq507Z679CT67/rmsiSazudhksT+ZJ9/3NYHUasKdOOvr9fQ9fqTW/HahF6de2Nzt+gz3qHRt/aDhQoBGTt88e+4Hc9Nq0LzhMSwySFANKuVIJIDb6tIJwAM9QK6MELY8xAyN/l2X2z19fWsHGQRbyH7vkK469QQfkN6MWPyGmOHWgH/AJMZ/NQakNRj4e3Afh9t7RqPyyKk9dsPHny9KUpVpKUpQKUpQKUpQKUpQKUpQeYri8Y5WiuGEgLQTr92aI6ZB7Hs6/0tkV26+WrKIFylzXNeTTWs8CXEceY3nUBVPUEOhJ64x5dvbGK2bnkApIBa3ktnbOdUsSOR5gPL4R6pn+YZwcD0qOcj8SFjZ8QXA+1W7zO0bH72keQ/I7jPtUh5uv4r7gss8ZDqYTIu+6uANjjo6knb1Fc98dNd44F3YcO4fxEK+JkaEsyPqncTaxoI6nLgsSG/DnapRDzoNOLfht0w7YiWNfnuf8VyeA848LsraMa44pGAZ0RTJJ4hGCWIydRx3PSt+X4mKxAt7C7us91iKj/qrYytbmi6ur20lhPDJY1ZdQYypkFSHHlxv0x1711/htxf7Rw6Ek5ZB4TfNAB+2K1l5o4g/wDp8GZf/duEX9ADWh8M4JYJ72CZBE4ZJginUoWTURpPcdvpT9PxYFK8Fe10QUpSgUpSgV4TXtcrmfjItLWWbui+X3Y7L9Mn9KCsPidzULi4+zRHIhPmx0aY7BSR2jGWP9X9tRILgDHXY531Mexx0A/36ViiZtRZ2HiOSzMcZBc5P16D8/lW2w7DAOyjpt16nu3Un0/bz3teqTUdWxYdWztjfpnuT/v/ADXQDnqf5hnrnv1PtXGjkAGFGR3JHU5yMe37+4Brahvj/Nn3IGB6bnHtjb0rGuss64+h3P7e57k/Idq+XmEmc7ZBHtupBxnr3/X0rTjuBIvTC9DjYnH/AMAV0re0G2/8u2OgXG5Pue3sB61g73wt4kGg8A+WS38jL/TnKsPpt8xU9qp4LsWt1FcqRpOmKbtmNtg/vpOP1q1lNdv51x/pOvqlKV0cilKUClKUClKUClKUClKUCvCK9pQV38S+UV0SXkJeKcI2oocB10HOrI3GBg1whyLLbIYxfRR2dwqGfxGAK/dZwoJ05PTV6VZfMvBBeWzwmRo9YxqXrjuCOhBG2K/PfHuFzxXBhuNR0DCs3dVzgqehB2361xy9dsOxbg504TaKEjMblMf6UWs5xjOQOp33z60/7XICCRa3ZHY+EPN8svVTWV6VU5GMYycYHbc+mNvzrfWcEMcgbDJJ7dOv8oz+49az6qviJ7L8YDg6LBxjOTJKibDvsG77Vv8AInEpL26lvDEsKPDHFjUWYlXc5zpUDHQgZ+dVqt0iqNzn379enoOu/t86m3ws5ut44vsryqsjSsY1zlcNggavU77E1svWZYyTiz69r5Vs969rs4PaUpQKUpQK43NXL4vrZoTIY8sragMkFTqG1dmvkmlFJcX5BvYtbGBZwCSHSYA4HcqwG+n8qi1rIZHK+FNI2nWFVdWIzgk7blcN1261cPNnG7iW5+wWSIztHqnkfJWON/KBgHdiN/y+dRLjHAJuDul59tiklKiIRGHTrXOSqaTtgAbnHpnpnhY745IjLxABNOl426YKHOOuTjcd84FE43GDpDYwMklWG5BG+egqdW8XF+IKWBhtFI05aPLAEbjJBYZBGenWolwzgV3bcUZfCinlhViU6xsrr94BsbYbp+2KzSvpqPxBVILNgHBH8NgD32BGCuw375HWuzHxmd8COzuHBHXwmGc9DkjpWPjN6/EpoVZTEYpBCdf3FLEYQqAoVcqF3Y7EVaRseJIFC3FvcgfeEkTRE+m6MR19qaZckAs7DiFwpj+yiBWGkmT8JH4cbj8t6tXl61lit40mYO6KFJHfGwJ3PbFcnlzmkSyNBMpiuEOGRgAfTIxsynsw9RnGxMoFdMMf1zzy3x7SvM17XRzKUpQKUpQKUpQKUpQK8Ne4pQRrj/NE9sTo4fLMoydQYYwO/lyR674+VQqf43SbabNAD6zZ+XQVbBXNc+Pl23VmZbeNWY5JCDJPr0qbL+Lln6rC152v+LTJb27rZAKZJZEBJCA6Rgv6kjpjqN9jXFbhiXvim64o8TxyuscUrl2UA4DtrI69fIKnt/yJNHdi4szGBp0vE+Qki7nS2OnqDvg1zrrgra9T8AjJ7mN4mP0yBkfSuV26TX4rOPhaG4kRruMLHq8ygszFcDCKCSWYnr86mfJnww+0Q+Lc+Iuo5RDlAB6kbE5P7H1rv2fErmEjRwN1zgZXQu3uANsV104vxFwRHw1Yj+KWdQP+VFJ/as025IdzNyTDZPDIxLW7SiOVS2QC48j77kZG6+2RUw4tydbTWkhWNY30lkcYQqyr5TkdFBGfpXHvPh/e3zhr26jVVOpUjX+bAG+cg9Bvj6V0v+zuSVQtzfyyxjbw/wCXHcEjBwf175qpim5c9QyH4t3iJEqwRMTGpy2osxxucKwxk1J+UPia8zFLxEidmVYwitkk5BXHm6Edc96mlvwGFUC+CjYGnJQE49Nx09q2YOHxp9yJE/tUD9hVTGpyyl/GdTmvaYpXRzKUpQY586TpGTjb51TnNPOHE7acq0qx51adK41AHAOGJGRkbgDPpVz18GIE7gH6VNm1S6UhyjzbcwXst1cQSzpMqRyMkZJDLtHp2CnOMf7xUk5/4fJci2vVhd4UQa42BV1y2SWU798E9tOem9WbppprPlv13bh8I5ms3jBiuIgp3wXAYE7kMGOc+tfck1ks32gyQLLo8PxDIobRnOnOdxmvniPJNlOxeW1jZj1bGCfnpxmsMXw8sF6Wcf1Gf3zW9ZxH+b5rBLW8eGaATT6WYiVcl1K6SBq2IIB29zXbn+Itgi/+LjY4HTURvtnIGMV0YeVLRVKi1iwx1EFFIz67ivm05Ps4jlLOFTnOfDUnP1FNU4qfmLiMl9dtNw+GdwiAGVUYFsbkjAz36H8I2rnCy4wx3F+d/wD1Onpud6v9IwBgDA9BsK9xWfCvtA/h4OIRkpcwv4ZAIeUjWDvkbZYk/wBXTap2TXuK9qpNIt2UpStYUpSgUpSgUpSgUpSgUpSgV8vGD1pSg8EdfWmlKaDFe0pQKUpQKUpQKUpQKUpQKUpQKUpQKU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AutoShape 4" descr="data:image/jpeg;base64,/9j/4AAQSkZJRgABAQAAAQABAAD/2wCEAAkGBhQREBQUEhAWEBQVFxcVFxgYFh0XFxwWGBcXFRYVFh4YGyYfGRkjHhgYHy8gJCcpLCwsFx49NTAqNiYrLSkBCQoKDgwOGg8PGikcHB8sKSkpKSkpKSksKSkpKSkpKSkpKSwpKSkpLCkpKSwpKSksKSksKSksKSwsLCksLCwpKf/AABEIALgBEQMBIgACEQEDEQH/xAAcAAEAAgMBAQEAAAAAAAAAAAAABgcDBAUBAgj/xAA/EAACAQMCBAQDBgUCAwkAAAABAgMABBESIQUGMUETIlFhB3GBFDJSkaGxI0JicsEz8BWSohckNFNjc9Hh8f/EABgBAQEBAQEAAAAAAAAAAAAAAAACAQME/8QAHxEBAQADAQEBAQEBAQAAAAAAAAECESExEkEDUWEy/9oADAMBAAIRAxEAPwC8KUpQKUpQKUpQKUpQKVoca4zHaQPNM2lEGT6n0VfVidgKycM4itxCksZykihh8iKzY26VocW4zHbRPLKcJGpY+vsB6k9AKwct8wLe26zxqVRtQw2NQKsV3xkds9abjdOtSvK9rWFKUoFKUoFKUoFKUoFKE1qScVhVxG00au33ULqGOemATk0G3Sta4v0jzqYDAyfYep9B7mo7dfEOAHESST7kZVcJt7sQD9Ky2NkqV0qItz04Ut9hmwNz9wd8bDXmvG+IKr/qQPAPVwcdfxAFf1rPqN+al9K59hxqOYDSw833dwQf7SDg/Qmt8Gt2l7SlK0KUpQKUpQKUpQKUpQKUpQM18k1Fuc+MTWslrIjKITMkcwI7O2kEHPzH5V0uaOMraW0kznZe3qTsFHuTt9am5K0r/wCI9w9/cLZRMNKK9xIcZxoQ6PzPb+oVJPhfxMHg8DMQAgZPTZWOP0r45D5dKQPczgme5OtsjdY8+RR6bb/lUB4VbXU0X/CIVaLErtO5GNMWvyE/0sNx67Y6mo66cvHQ5g4m3FZpI43ZbK2R5p5PxFVLBBkbjIAH1PYVYnJVgLXh1tGcKRErNj8TDW36muPx7l1LThM9vaxk/wALSQBlm1MA7nG5YjO30FcSzhuuNHfVZ2SkD3fTsVx/Mff7o9yKTcZdWf8AEsm57jeUw2kbXsw6hCBGvTd5DsB8s1IrMvoXxNOvHm05059s74qNf8b4bwpPBEscJXqi5aQn1bGSWPqa1D8UYpNrS1uLtvRU0gfM7/tVy69Rrfib0rS4TdSSRhpoPs7nOU1h8ehyvqK3apJSlKBSlKBSlY7nOhsHBwcHrvjY70EY+IHMQtrRmV1LAk6SRuFVmxjqRqCggdQcd6hVxwS0h4f/AN4893OC5YHzmU4YEZIUY2zkhQPTatHh93ZScKle9QT3LNKGZgPHLk/wwjndcZGANgD0wd45y3webiV3FHJIz4A1Md9EaY1H07Y9yRXK3brJpa3LPKDTQRvfTtcZAIQN/Dz2LEf6rYA8x64qY23D44/uoq9ug7bAD0qC8y8TjmueF29tIpQXLMSu6D7MmdPowGrtttWp8XOY9Vnbpaya/GmGJI32HhHIAdTsdZX8jW8ie1ZuBXw8KkbgEe9Vp8O+f5CXs7ws9xHr0Fsa2KA5ic/jGCAe/wCWehyr8VFu5zBLF9nc/cOrKknGFOcEHfr0PtW/UZ81IJuW0UmS0cW0nUgeaJyOniJ0P9wwwz1rNwbj3i6kdPBmj/1Iyc49HU/zRnse3fBqv+RefJxdta3jly7FVdhusuogr7qSCMdsVGeLccvYL59c7tMjsADgL1OAo6BCuMDuMZzU2rmO/V/A19VBfh/zsbpCsn+ouM5xnB2/Q041z7cRh54LMTWcOrxJWk0lwjBHMIAIwDnBP3tJxsMm5lxFx1U6pWCzuxLGjrsHVWGeuGAIz771nqklKUoFKUoFKUoFCaVqcUsRPDJEWZBIpUspwwyMZU9jQRz4o2uvhc+BkqFf3AV1OfpjP0rn2FivGbS0MkrhIifGVceaWPSo1Ht3bHo9c/llJYGeJ5X4hYzM1uW8zvDIPIVkU5KKehIyPun5zTlzlSGxDiDWA5BIZ2YZHcAnAPbPfA9K5+108mnYC18JAAcgDOAM43wOgz6VlFK6Ob48MZzX1pr2lByxyzba2kNtE0jnUzsgZifcsCf/AMrh8y39zYnxYLeJ7ZdPiADDqP5nwoHl998dcYFS81X938VbZpXglhkEJzGZCpwR90tpxkJ75z7VN1FTaacI4pHcwrLE2UYZHqD3B9wdq3aq34YcR8C7uLMOJoifFidTlcdCVPoRj6qferRFbLtmU1XtKUrWFKUoFeNXteNQULzdy1LccUeK2gRXOp9j4ak9dbEHHTbOkdTudq6PDrG/4RHK32PPiBiZIj42NIOkMBuq5Oe/1qXcixie8vrrqpkMKH1Vds/LAX/mNbfLPPiXt7PbrGUWIZRs7tpOlyR0AyRjc5Ga46dvpXtpwriAk4aBbLb6RNHG0g1FmlQvI0oGdORqxtnaopxPlu4thMsin+C6+IoO2GyY51BG6HSV1f2561dl/wA+RpxSOw8AyEldUmRhXZcjAxuQCN8j71SqSzRiSyKxKlDlQcqdypz1U+nStmO0/elN8xcvS3MMPELZXMvhr4qqvmyoAWVQN2Ixg432HpUHmu5VuBIy+HLkHBGPMvmDYI2zjPYda/UIjAHy/wB4qrfjJwRRHHNpJIbRkfhILBfmGG39xHasuOlY5buld8U4s01y8+gozuJcDbBOM4z/AFDP51r3Lu8pkkOqVyzs2fvNuckn0PT2wOla8hI99wc/qB8h/mss902xGSd/zO30O9Q6JVy/ytJdWizWjNHdCRo5HDkDBY9exUIVIA7fSrH5j5dnbhcVnbInSGKQasKIhjxCCRkjI374JxvXI+EBjSwJyfFeSTxAT3QhVGO2FxU+ub3ETtEBKyqxCqc5YAkJt0JO31rpjI45WoXzKk9hbrKOISPP4iJHFpQQyZYDwljC5AC531bYG9T6MkgZGD6f4qCckWgupWurtzJeISvhOpUW/fTGp9dvP32qeAVcRXtKUqmbKUpQKUpQKw3dwEUsQxA66VLn6BQSfyrNSgrqTihi4rHJaRyulzhLlDDIoDZAWY61ABA2J9jmrDzgVEOcL/ial/sUCeGg1GRiHdtskRx7b/P0GK6nJnFftNnFL4/jlh5m0hCG/mQquwKnb8qmeqvj44tzcIpjBFaz3cqqHZYlXCq2dJdmYAE4OB1OK63DL0zRK5ieEt/JIAHXBIwQCR29a0+LcKllwYbtrVu5WKNw3pq1qTtv0I610LOJlRQ7+I4ADNp05PrgHA+VaxmpSlawNYLi1Rxh0Vx/UA371mNVFzne3L8YEUcrqsfheEobSutgp7dck/pU5XUbJth4zwz/AIdxmH7CojMirhGJMZLsVIyd1BHp0Parb4fOzxqzxmFiN0JBKnuMrsagHNsSLxqwMroiiNpGd2CjEbZ74AySNvU1YVtdLIoZGDqehUgg/Iisx5VZXkZqUpVoKUpQKxXT4Rj6KT+QrLWO4XKsPUH9qykVPw26nFlbW1vJ4L3dxNlx97w1Okkbbbqc98L71JOCfCuC1kEsVxOkgxkqwAIzkggg5U9wa5PLXC1ubZ08Q20tjdS+FKNypLavMrHBUgjI74rziEzO3hXvGoBGpw0cJEbt6rISxIHbHz3rnufrrq3xtv8AD+Y8b+2FkaDUJevn1BAoXGOgKjfpj3qw6gs/xLsoF0JKJNA0gRqzgADH3un61y4vjLHqGuN41PRmAx8/KTSZSFxtWdion8UYNXDJv6TGw9iHXf8AWuvwPmCO6QPGwYHoQcitni/DhcQSRMcCRSucZxnvj1HWr3uI8r8x+FkbEA7Hr6b74742r6ihZyiKrNI5Coo7s3QDp6rU15i+GTWdu8sl0uF2VVRskkgZJJ2wNsYNbnw+4UltDNxK5AZYVZYu+W6Ep6kkhAfVjXHTvcubc3jcI4YvgQya7tlDXMisw06uka+bAYjv1A9Miptyzy1c2KLJarHN4saePFIxiPijJ8RGCsOjYII3wDkmq0tC93eanILzS6mA3yWOAo9hnA9hX6JhiCjA/wB4GP8AFVhHPPkcDl/g063M9zclA8yogSMsyqiZwCWA1Hfrgd9qkdKV1jkUpStClKUClKUClKUET585qe0WKK3QPc3D6IwegAI1O3tuB9fauHa8qX3DRLdQ3Au3d/FuIFiCCTrq8IjJDDJOMDNdDnWIRX9hdSA+DGzxSNjIXXgxs3ouodflU0jlDAEEMD3ByPzFT7VeRjsLtZYkkX7rqrjOxwwBGfQ71sV8g19VSSvC1fMsgUEntUPjubniJLW8q21upKiUpreQg7mNSQNHYMeu+BjFTa2RMs1pScGhaYTmJTKo0hyPMAM4x+Z396jEnDOKWxDRXEV8oxmNk8FyO+lgSufnXR4Xz1byt4chNrONmhmGhwfbOzD3G1N/63X+OjdcFt5JvEkhSSQpoDMNWEBLYXOy7nORgn6CozynaiHid3FAc2+lXKg5VJWPRewJ32+dYeJeLxS8kghuGitYRhpIx96XoVz0YL0IGNwalnAOX4rOLw4gdzlmJyzN01Mf09hWe08jpCvaUq0lKUoFeNXteGgpbhVyV4nf2hcpHcySxZHVHB1I/wCTH8x6VBbrhzQyNHKp8RWKuCMKGB6HH3sjB985q3OfPhy8srXdrMIZNndSDpLIPvqw3VsAdjnHao6lkeJwxucRXwiVsONInix5XB/F137ZwdunnvHol2hdyy6ckZ/qOwB9lBx+Z79K1nWUh/LIVQDVlGwAxGC22lQduvtXRuJSjkECOSNh5ZNyGVgdLL33HyIPU5qdwfFyLQRLZMHfzShCpjdtIXJJOcHHQg7ADekbUe+FPGXgvY4tWY58qR2DdVYe/X6Vel3drFG0jtpRVLMT2AGTVC8HuIpOMRPBCbeMzxFUBzhQvnCgEjBbUfQDHTpVg8zseKXY4fE5WGLEl243/thU9NR/T6VeN055zbhwcrS8cea7eZ7WFji3UeYHTlDIy5wemM9znsBWnzlw++hsobWaEG3g38WBSyNgYXxV6pjLEkjBO9XHbWyxoqIoVVAVQOgAGABWvxfi0VrC80zhI0GWP+B6k9AO+aq4omSp/hLwZJbo3BYERA6R/MWbPmA/CB+uKuUVBOQeBl5pOIMn2YXAPhQKAoEZIZZHA28RuvTv71PKYTUbnd0pSlWgpSlApSlApSlApSlBiuLdXUq6h1YYIIyCD1BB6iopL8NYQ+qC4ubUHYrHL5ceg1A4qYUrNN2r26R+E30L+NJLaXJWGTxHLsku+iTJ6AknYDHX2xYINR3n/hgn4dcLp1EIXX2ZfMCPyqIcM58kccKXWf4sUhl23Z0PhgZ9irE49R61O9K1t3/iDdmQ29krFftTHxCp83hJjUFx6kgfIGs/w1kc2IVyGWOSSKNwAA8SNhXGNsdRn2qO/FEMt3ZsCVWZXtiy9V8R0L4zsCULAfWrB4RYxwQpFCoWNF0qBvt/knOayel/8tzFafEuDw3CFJ4UlU7YZQfyPUfSt2ldEMFpZpEgSNFjRdgqgAD5AVnpSgUpSgUpSgUpSg0OPpqtZwDjMMoz6ZRt6q6zuIJ+Xkkn2ktVMaMPK6suPDA/uRk+eqrekXIIIyDsflX5x5lt3tZJLLUyYkJcfyvFHlrdx/UFJX0ICelc83TBltOY3nhxd2/2mNSqCQbSqzHAUN1Yn0PXasj8Gs1bQ89zbvsdD25LAEZGdJ6VMeCcotccHgEMiwTiVbpdQyCylgobG4GCDnBxgVkj5DvvtH2yS4tjOdmTDeGUAxgsBtt7fWuenT60iS3dpYky20sk91jw4gYzGFJ+85yPMemF23wOhNWzyTwEWdsFIJmc+JMx6tKwBbJ6nHT6e9VbypqveNR+LIsyxksCFwhMYO6j01YIPfA2FXqq1WMRnWK4nWNGeRgqqCzE7KANyT7VBLG1PG7gXEykWELEQRN0mcbGaQfh7Af/AHnZ5qRuI3aWCHFvHiS7YEg7EMkOffY49x6VM7S0WJFRFCKowANgB7VftR4yquK+qUq0lKUoFKUoFKUoFKUoFKUoFeMax3NysaM7sEVQWZicAAbkk+lV/wAw8y3t3DmwgeO3bP8AFJCzyJ+KBDuiH8Z83oB1rLdNk23OcOdbfU1kivdSuCrrA4V0P8ozkebVjYHI7jtVV2UkngwxxqGe1maVQXEdwNWDJEyPgSAkDBXfqCoqwuXOXuHcQsjFFEYJYtmPWZHOfNqO8ik569SD0IrBHy344exvgv2yJWe2uMZ1p0GrP3wp2Ktk49xmuV66TjK3MKcWiFlLZ3UUjnIkMe0TKCVlO+cZ26bhjnrUi5N5dntmk+03QuG2WPTkAJ+JhgYZsD1+71O9QLkWeZ7jFvbWiPArCaQq6DVugQlSQzdWLAb7ZxUh5ws7y2K8ShnEjoqpNGqYjaENkY3JYAk7k5GcjHStlLPxYwr2uZy7x6O9t0nj6MNweqsOqn3FdOurkUpSgUpSgUpSgUpSg8avz18QLhrniF22c6P4K4x0B0gfnn86/QN1OERnPRQWP0Ga/ONnciTxGYZ1SFz756D99+wrlm6/ziXcM53hihRJRPHgICTE2BgDupOelZebebkntPCtbks0rCPZjsp3bUCNSjA6/OtLhzgxAA6gCVyds/iIHZRgr07Gsc1kik6UGe5wAd8ZAIGQOn51zdWx8MLJYeJqoOf+6tg9z5l82Dvv+2Kt2+vfChkkPREZ/wDlUt/j9apiSd7O5gu0BZV1I+2CVYb/ALbdtsdqmXO3N8R4XIYX1GVAq4xtrZFOQcdm6bnr6ZFSueWPW/8AC5Q1iJydUk7vJKx6l9RB69ttu1TIVFPhmmOF2vumf+o1KxXTFzy9KUpVpKUpQKUpQKUpQKUpQKE0rw0Ffc4c2yy3R4bZIGlYaZXbGlVK6mUZBGynJJB6gAEmtbl2BuCyLFcP4lvN5VlIIEUnXQck6Ym7E9D7Hb45y5GuIr0cQsMtJnXImd9QABZB/MGGcp+Wc7STgvGrfits0cigSY0zQn7yN0yM74z0Nc7Oun45vNHDxZXUXEIcqhcJcqo8pRzgyHHTfBPuoNcn4gLLxC6WCwGZbYN402rQiCQAGLV+Ijcgdj8694tc3FhaSWcp8SB8Rx3JUv4ULnDCVerFQfKenr90Z3rT4XwSQRqL6aSEgsdLLodicl+mD365O/Xas1vwnPUXh5XsLQBb7iQlC7eBCSRnqchMn5k7+pqWcN5xtkgENlw26miAKhVhwmGJyCXbvvmtyLhvCuGbERI/XzfxJfmBgn8gK1Ln4uW42ggmuD2wukbfmf0rZwvXL+HCPZX81q8bwJOvjRI5BZQCQBlSQTp1D18gq0qqPivM0syxcRNu1u1rcLHpIbzQyA5BLAAnO2w2yKtiGQMAQcggEfI7itxTkyUpSrSUpSgUpSgUpSg4fO934fDrlvSJh+fl/wA1+e+EP5WA3Ytgd+43+X77ds1eXxRuAvDJwTjUAOvYsPzFUrYQhVXA8xyd9sDONX7fQVxzvXf+c47wvRGioq507Z679CT67/rmsiSazudhksT+ZJ9/3NYHUasKdOOvr9fQ9fqTW/HahF6de2Nzt+gz3qHRt/aDhQoBGTt88e+4Hc9Nq0LzhMSwySFANKuVIJIDb6tIJwAM9QK6MELY8xAyN/l2X2z19fWsHGQRbyH7vkK469QQfkN6MWPyGmOHWgH/AJMZ/NQakNRj4e3Afh9t7RqPyyKk9dsPHny9KUpVpKUpQKUpQKUpQKUpQKUpQeYri8Y5WiuGEgLQTr92aI6ZB7Hs6/0tkV26+WrKIFylzXNeTTWs8CXEceY3nUBVPUEOhJ64x5dvbGK2bnkApIBa3ktnbOdUsSOR5gPL4R6pn+YZwcD0qOcj8SFjZ8QXA+1W7zO0bH72keQ/I7jPtUh5uv4r7gss8ZDqYTIu+6uANjjo6knb1Fc98dNd44F3YcO4fxEK+JkaEsyPqncTaxoI6nLgsSG/DnapRDzoNOLfht0w7YiWNfnuf8VyeA848LsraMa44pGAZ0RTJJ4hGCWIydRx3PSt+X4mKxAt7C7us91iKj/qrYytbmi6ur20lhPDJY1ZdQYypkFSHHlxv0x1711/htxf7Rw6Ek5ZB4TfNAB+2K1l5o4g/wDp8GZf/duEX9ADWh8M4JYJ72CZBE4ZJginUoWTURpPcdvpT9PxYFK8Fe10QUpSgUpSgV4TXtcrmfjItLWWbui+X3Y7L9Mn9KCsPidzULi4+zRHIhPmx0aY7BSR2jGWP9X9tRILgDHXY531Mexx0A/36ViiZtRZ2HiOSzMcZBc5P16D8/lW2w7DAOyjpt16nu3Un0/bz3teqTUdWxYdWztjfpnuT/v/ADXQDnqf5hnrnv1PtXGjkAGFGR3JHU5yMe37+4Brahvj/Nn3IGB6bnHtjb0rGuss64+h3P7e57k/Idq+XmEmc7ZBHtupBxnr3/X0rTjuBIvTC9DjYnH/AMAV0re0G2/8u2OgXG5Pue3sB61g73wt4kGg8A+WS38jL/TnKsPpt8xU9qp4LsWt1FcqRpOmKbtmNtg/vpOP1q1lNdv51x/pOvqlKV0cilKUClKUClKUClKUClKUCvCK9pQV38S+UV0SXkJeKcI2oocB10HOrI3GBg1whyLLbIYxfRR2dwqGfxGAK/dZwoJ05PTV6VZfMvBBeWzwmRo9YxqXrjuCOhBG2K/PfHuFzxXBhuNR0DCs3dVzgqehB2361xy9dsOxbg504TaKEjMblMf6UWs5xjOQOp33z60/7XICCRa3ZHY+EPN8svVTWV6VU5GMYycYHbc+mNvzrfWcEMcgbDJJ7dOv8oz+49az6qviJ7L8YDg6LBxjOTJKibDvsG77Vv8AInEpL26lvDEsKPDHFjUWYlXc5zpUDHQgZ+dVqt0iqNzn379enoOu/t86m3ws5ut44vsryqsjSsY1zlcNggavU77E1svWZYyTiz69r5Vs969rs4PaUpQKUpQK43NXL4vrZoTIY8sragMkFTqG1dmvkmlFJcX5BvYtbGBZwCSHSYA4HcqwG+n8qi1rIZHK+FNI2nWFVdWIzgk7blcN1261cPNnG7iW5+wWSIztHqnkfJWON/KBgHdiN/y+dRLjHAJuDul59tiklKiIRGHTrXOSqaTtgAbnHpnpnhY745IjLxABNOl426YKHOOuTjcd84FE43GDpDYwMklWG5BG+egqdW8XF+IKWBhtFI05aPLAEbjJBYZBGenWolwzgV3bcUZfCinlhViU6xsrr94BsbYbp+2KzSvpqPxBVILNgHBH8NgD32BGCuw375HWuzHxmd8COzuHBHXwmGc9DkjpWPjN6/EpoVZTEYpBCdf3FLEYQqAoVcqF3Y7EVaRseJIFC3FvcgfeEkTRE+m6MR19qaZckAs7DiFwpj+yiBWGkmT8JH4cbj8t6tXl61lit40mYO6KFJHfGwJ3PbFcnlzmkSyNBMpiuEOGRgAfTIxsynsw9RnGxMoFdMMf1zzy3x7SvM17XRzKUpQKUpQKUpQKUpQK8Ne4pQRrj/NE9sTo4fLMoydQYYwO/lyR674+VQqf43SbabNAD6zZ+XQVbBXNc+Pl23VmZbeNWY5JCDJPr0qbL+Lln6rC152v+LTJb27rZAKZJZEBJCA6Rgv6kjpjqN9jXFbhiXvim64o8TxyuscUrl2UA4DtrI69fIKnt/yJNHdi4szGBp0vE+Qki7nS2OnqDvg1zrrgra9T8AjJ7mN4mP0yBkfSuV26TX4rOPhaG4kRruMLHq8ygszFcDCKCSWYnr86mfJnww+0Q+Lc+Iuo5RDlAB6kbE5P7H1rv2fErmEjRwN1zgZXQu3uANsV104vxFwRHw1Yj+KWdQP+VFJ/as025IdzNyTDZPDIxLW7SiOVS2QC48j77kZG6+2RUw4tydbTWkhWNY30lkcYQqyr5TkdFBGfpXHvPh/e3zhr26jVVOpUjX+bAG+cg9Bvj6V0v+zuSVQtzfyyxjbw/wCXHcEjBwf175qpim5c9QyH4t3iJEqwRMTGpy2osxxucKwxk1J+UPia8zFLxEidmVYwitkk5BXHm6Edc96mlvwGFUC+CjYGnJQE49Nx09q2YOHxp9yJE/tUD9hVTGpyyl/GdTmvaYpXRzKUpQY586TpGTjb51TnNPOHE7acq0qx51adK41AHAOGJGRkbgDPpVz18GIE7gH6VNm1S6UhyjzbcwXst1cQSzpMqRyMkZJDLtHp2CnOMf7xUk5/4fJci2vVhd4UQa42BV1y2SWU798E9tOem9WbppprPlv13bh8I5ms3jBiuIgp3wXAYE7kMGOc+tfck1ks32gyQLLo8PxDIobRnOnOdxmvniPJNlOxeW1jZj1bGCfnpxmsMXw8sF6Wcf1Gf3zW9ZxH+b5rBLW8eGaATT6WYiVcl1K6SBq2IIB29zXbn+Itgi/+LjY4HTURvtnIGMV0YeVLRVKi1iwx1EFFIz67ivm05Ps4jlLOFTnOfDUnP1FNU4qfmLiMl9dtNw+GdwiAGVUYFsbkjAz36H8I2rnCy4wx3F+d/wD1Onpud6v9IwBgDA9BsK9xWfCvtA/h4OIRkpcwv4ZAIeUjWDvkbZYk/wBXTap2TXuK9qpNIt2UpStYUpSgUpSgUpSgUpSgUpSgV8vGD1pSg8EdfWmlKaDFe0pQKUpQKUpQKUpQKUpQKUpQKUpQKUpQKUpQKUpQKUpQKUpQ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6" descr="data:image/jpeg;base64,/9j/4AAQSkZJRgABAQAAAQABAAD/2wCEAAkGBhQREBQUEhAWEBQVFxcVFxgYFh0XFxwWGBcXFRYVFh4YGyYfGRkjHhgYHy8gJCcpLCwsFx49NTAqNiYrLSkBCQoKDgwOGg8PGikcHB8sKSkpKSkpKSksKSkpKSkpKSkpKSwpKSkpLCkpKSwpKSksKSksKSksKSwsLCksLCwpKf/AABEIALgBEQMBIgACEQEDEQH/xAAcAAEAAgMBAQEAAAAAAAAAAAAABgcDBAUBAgj/xAA/EAACAQMCBAQDBgUCAwkAAAABAgMABBESIQUGMUETIlFhB3GBFDJSkaGxI0JicsEz8BWSohckNFNjc9Hh8f/EABgBAQEBAQEAAAAAAAAAAAAAAAACAQME/8QAHxEBAQADAQEBAQEBAQAAAAAAAAECESExEkEDUWEy/9oADAMBAAIRAxEAPwC8KUpQKUpQKUpQKUpQKVoca4zHaQPNM2lEGT6n0VfVidgKycM4itxCksZykihh8iKzY26VocW4zHbRPLKcJGpY+vsB6k9AKwct8wLe26zxqVRtQw2NQKsV3xkds9abjdOtSvK9rWFKUoFKUoFKUoFKUoFKE1qScVhVxG00au33ULqGOemATk0G3Sta4v0jzqYDAyfYep9B7mo7dfEOAHESST7kZVcJt7sQD9Ky2NkqV0qItz04Ut9hmwNz9wd8bDXmvG+IKr/qQPAPVwcdfxAFf1rPqN+al9K59hxqOYDSw833dwQf7SDg/Qmt8Gt2l7SlK0KUpQKUpQKUpQKUpQKUpQM18k1Fuc+MTWslrIjKITMkcwI7O2kEHPzH5V0uaOMraW0kznZe3qTsFHuTt9am5K0r/wCI9w9/cLZRMNKK9xIcZxoQ6PzPb+oVJPhfxMHg8DMQAgZPTZWOP0r45D5dKQPczgme5OtsjdY8+RR6bb/lUB4VbXU0X/CIVaLErtO5GNMWvyE/0sNx67Y6mo66cvHQ5g4m3FZpI43ZbK2R5p5PxFVLBBkbjIAH1PYVYnJVgLXh1tGcKRErNj8TDW36muPx7l1LThM9vaxk/wALSQBlm1MA7nG5YjO30FcSzhuuNHfVZ2SkD3fTsVx/Mff7o9yKTcZdWf8AEsm57jeUw2kbXsw6hCBGvTd5DsB8s1IrMvoXxNOvHm05059s74qNf8b4bwpPBEscJXqi5aQn1bGSWPqa1D8UYpNrS1uLtvRU0gfM7/tVy69Rrfib0rS4TdSSRhpoPs7nOU1h8ehyvqK3apJSlKBSlKBSlY7nOhsHBwcHrvjY70EY+IHMQtrRmV1LAk6SRuFVmxjqRqCggdQcd6hVxwS0h4f/AN4893OC5YHzmU4YEZIUY2zkhQPTatHh93ZScKle9QT3LNKGZgPHLk/wwjndcZGANgD0wd45y3webiV3FHJIz4A1Md9EaY1H07Y9yRXK3brJpa3LPKDTQRvfTtcZAIQN/Dz2LEf6rYA8x64qY23D44/uoq9ug7bAD0qC8y8TjmueF29tIpQXLMSu6D7MmdPowGrtttWp8XOY9Vnbpaya/GmGJI32HhHIAdTsdZX8jW8ie1ZuBXw8KkbgEe9Vp8O+f5CXs7ws9xHr0Fsa2KA5ic/jGCAe/wCWehyr8VFu5zBLF9nc/cOrKknGFOcEHfr0PtW/UZ81IJuW0UmS0cW0nUgeaJyOniJ0P9wwwz1rNwbj3i6kdPBmj/1Iyc49HU/zRnse3fBqv+RefJxdta3jly7FVdhusuogr7qSCMdsVGeLccvYL59c7tMjsADgL1OAo6BCuMDuMZzU2rmO/V/A19VBfh/zsbpCsn+ouM5xnB2/Q041z7cRh54LMTWcOrxJWk0lwjBHMIAIwDnBP3tJxsMm5lxFx1U6pWCzuxLGjrsHVWGeuGAIz771nqklKUoFKUoFKUoFCaVqcUsRPDJEWZBIpUspwwyMZU9jQRz4o2uvhc+BkqFf3AV1OfpjP0rn2FivGbS0MkrhIifGVceaWPSo1Ht3bHo9c/llJYGeJ5X4hYzM1uW8zvDIPIVkU5KKehIyPun5zTlzlSGxDiDWA5BIZ2YZHcAnAPbPfA9K5+108mnYC18JAAcgDOAM43wOgz6VlFK6Ob48MZzX1pr2lByxyzba2kNtE0jnUzsgZifcsCf/AMrh8y39zYnxYLeJ7ZdPiADDqP5nwoHl998dcYFS81X938VbZpXglhkEJzGZCpwR90tpxkJ75z7VN1FTaacI4pHcwrLE2UYZHqD3B9wdq3aq34YcR8C7uLMOJoifFidTlcdCVPoRj6qferRFbLtmU1XtKUrWFKUoFeNXteNQULzdy1LccUeK2gRXOp9j4ak9dbEHHTbOkdTudq6PDrG/4RHK32PPiBiZIj42NIOkMBuq5Oe/1qXcixie8vrrqpkMKH1Vds/LAX/mNbfLPPiXt7PbrGUWIZRs7tpOlyR0AyRjc5Ga46dvpXtpwriAk4aBbLb6RNHG0g1FmlQvI0oGdORqxtnaopxPlu4thMsin+C6+IoO2GyY51BG6HSV1f2561dl/wA+RpxSOw8AyEldUmRhXZcjAxuQCN8j71SqSzRiSyKxKlDlQcqdypz1U+nStmO0/elN8xcvS3MMPELZXMvhr4qqvmyoAWVQN2Ixg432HpUHmu5VuBIy+HLkHBGPMvmDYI2zjPYda/UIjAHy/wB4qrfjJwRRHHNpJIbRkfhILBfmGG39xHasuOlY5buld8U4s01y8+gozuJcDbBOM4z/AFDP51r3Lu8pkkOqVyzs2fvNuckn0PT2wOla8hI99wc/qB8h/mss902xGSd/zO30O9Q6JVy/ytJdWizWjNHdCRo5HDkDBY9exUIVIA7fSrH5j5dnbhcVnbInSGKQasKIhjxCCRkjI374JxvXI+EBjSwJyfFeSTxAT3QhVGO2FxU+ub3ETtEBKyqxCqc5YAkJt0JO31rpjI45WoXzKk9hbrKOISPP4iJHFpQQyZYDwljC5AC531bYG9T6MkgZGD6f4qCckWgupWurtzJeISvhOpUW/fTGp9dvP32qeAVcRXtKUqmbKUpQKUpQKw3dwEUsQxA66VLn6BQSfyrNSgrqTihi4rHJaRyulzhLlDDIoDZAWY61ABA2J9jmrDzgVEOcL/ial/sUCeGg1GRiHdtskRx7b/P0GK6nJnFftNnFL4/jlh5m0hCG/mQquwKnb8qmeqvj44tzcIpjBFaz3cqqHZYlXCq2dJdmYAE4OB1OK63DL0zRK5ieEt/JIAHXBIwQCR29a0+LcKllwYbtrVu5WKNw3pq1qTtv0I610LOJlRQ7+I4ADNp05PrgHA+VaxmpSlawNYLi1Rxh0Vx/UA371mNVFzne3L8YEUcrqsfheEobSutgp7dck/pU5XUbJth4zwz/AIdxmH7CojMirhGJMZLsVIyd1BHp0Parb4fOzxqzxmFiN0JBKnuMrsagHNsSLxqwMroiiNpGd2CjEbZ74AySNvU1YVtdLIoZGDqehUgg/Iisx5VZXkZqUpVoKUpQKxXT4Rj6KT+QrLWO4XKsPUH9qykVPw26nFlbW1vJ4L3dxNlx97w1Okkbbbqc98L71JOCfCuC1kEsVxOkgxkqwAIzkggg5U9wa5PLXC1ubZ08Q20tjdS+FKNypLavMrHBUgjI74rziEzO3hXvGoBGpw0cJEbt6rISxIHbHz3rnufrrq3xtv8AD+Y8b+2FkaDUJevn1BAoXGOgKjfpj3qw6gs/xLsoF0JKJNA0gRqzgADH3un61y4vjLHqGuN41PRmAx8/KTSZSFxtWdion8UYNXDJv6TGw9iHXf8AWuvwPmCO6QPGwYHoQcitni/DhcQSRMcCRSucZxnvj1HWr3uI8r8x+FkbEA7Hr6b74742r6ihZyiKrNI5Coo7s3QDp6rU15i+GTWdu8sl0uF2VVRskkgZJJ2wNsYNbnw+4UltDNxK5AZYVZYu+W6Ep6kkhAfVjXHTvcubc3jcI4YvgQya7tlDXMisw06uka+bAYjv1A9Miptyzy1c2KLJarHN4saePFIxiPijJ8RGCsOjYII3wDkmq0tC93eanILzS6mA3yWOAo9hnA9hX6JhiCjA/wB4GP8AFVhHPPkcDl/g063M9zclA8yogSMsyqiZwCWA1Hfrgd9qkdKV1jkUpStClKUClKUClKUET585qe0WKK3QPc3D6IwegAI1O3tuB9fauHa8qX3DRLdQ3Au3d/FuIFiCCTrq8IjJDDJOMDNdDnWIRX9hdSA+DGzxSNjIXXgxs3ouodflU0jlDAEEMD3ByPzFT7VeRjsLtZYkkX7rqrjOxwwBGfQ71sV8g19VSSvC1fMsgUEntUPjubniJLW8q21upKiUpreQg7mNSQNHYMeu+BjFTa2RMs1pScGhaYTmJTKo0hyPMAM4x+Z396jEnDOKWxDRXEV8oxmNk8FyO+lgSufnXR4Xz1byt4chNrONmhmGhwfbOzD3G1N/63X+OjdcFt5JvEkhSSQpoDMNWEBLYXOy7nORgn6CozynaiHid3FAc2+lXKg5VJWPRewJ32+dYeJeLxS8kghuGitYRhpIx96XoVz0YL0IGNwalnAOX4rOLw4gdzlmJyzN01Mf09hWe08jpCvaUq0lKUoFeNXteGgpbhVyV4nf2hcpHcySxZHVHB1I/wCTH8x6VBbrhzQyNHKp8RWKuCMKGB6HH3sjB985q3OfPhy8srXdrMIZNndSDpLIPvqw3VsAdjnHao6lkeJwxucRXwiVsONInix5XB/F137ZwdunnvHol2hdyy6ckZ/qOwB9lBx+Z79K1nWUh/LIVQDVlGwAxGC22lQduvtXRuJSjkECOSNh5ZNyGVgdLL33HyIPU5qdwfFyLQRLZMHfzShCpjdtIXJJOcHHQg7ADekbUe+FPGXgvY4tWY58qR2DdVYe/X6Vel3drFG0jtpRVLMT2AGTVC8HuIpOMRPBCbeMzxFUBzhQvnCgEjBbUfQDHTpVg8zseKXY4fE5WGLEl243/thU9NR/T6VeN055zbhwcrS8cea7eZ7WFji3UeYHTlDIy5wemM9znsBWnzlw++hsobWaEG3g38WBSyNgYXxV6pjLEkjBO9XHbWyxoqIoVVAVQOgAGABWvxfi0VrC80zhI0GWP+B6k9AO+aq4omSp/hLwZJbo3BYERA6R/MWbPmA/CB+uKuUVBOQeBl5pOIMn2YXAPhQKAoEZIZZHA28RuvTv71PKYTUbnd0pSlWgpSlApSlApSlApSlBiuLdXUq6h1YYIIyCD1BB6iopL8NYQ+qC4ubUHYrHL5ceg1A4qYUrNN2r26R+E30L+NJLaXJWGTxHLsku+iTJ6AknYDHX2xYINR3n/hgn4dcLp1EIXX2ZfMCPyqIcM58kccKXWf4sUhl23Z0PhgZ9irE49R61O9K1t3/iDdmQ29krFftTHxCp83hJjUFx6kgfIGs/w1kc2IVyGWOSSKNwAA8SNhXGNsdRn2qO/FEMt3ZsCVWZXtiy9V8R0L4zsCULAfWrB4RYxwQpFCoWNF0qBvt/knOayel/8tzFafEuDw3CFJ4UlU7YZQfyPUfSt2ldEMFpZpEgSNFjRdgqgAD5AVnpSgUpSgUpSgUpSg0OPpqtZwDjMMoz6ZRt6q6zuIJ+Xkkn2ktVMaMPK6suPDA/uRk+eqrekXIIIyDsflX5x5lt3tZJLLUyYkJcfyvFHlrdx/UFJX0ICelc83TBltOY3nhxd2/2mNSqCQbSqzHAUN1Yn0PXasj8Gs1bQ89zbvsdD25LAEZGdJ6VMeCcotccHgEMiwTiVbpdQyCylgobG4GCDnBxgVkj5DvvtH2yS4tjOdmTDeGUAxgsBtt7fWuenT60iS3dpYky20sk91jw4gYzGFJ+85yPMemF23wOhNWzyTwEWdsFIJmc+JMx6tKwBbJ6nHT6e9VbypqveNR+LIsyxksCFwhMYO6j01YIPfA2FXqq1WMRnWK4nWNGeRgqqCzE7KANyT7VBLG1PG7gXEykWELEQRN0mcbGaQfh7Af/AHnZ5qRuI3aWCHFvHiS7YEg7EMkOffY49x6VM7S0WJFRFCKowANgB7VftR4yquK+qUq0lKUoFKUoFKUoFKUoFKUoFeMax3NysaM7sEVQWZicAAbkk+lV/wAw8y3t3DmwgeO3bP8AFJCzyJ+KBDuiH8Z83oB1rLdNk23OcOdbfU1kivdSuCrrA4V0P8ozkebVjYHI7jtVV2UkngwxxqGe1maVQXEdwNWDJEyPgSAkDBXfqCoqwuXOXuHcQsjFFEYJYtmPWZHOfNqO8ik569SD0IrBHy344exvgv2yJWe2uMZ1p0GrP3wp2Ktk49xmuV66TjK3MKcWiFlLZ3UUjnIkMe0TKCVlO+cZ26bhjnrUi5N5dntmk+03QuG2WPTkAJ+JhgYZsD1+71O9QLkWeZ7jFvbWiPArCaQq6DVugQlSQzdWLAb7ZxUh5ws7y2K8ShnEjoqpNGqYjaENkY3JYAk7k5GcjHStlLPxYwr2uZy7x6O9t0nj6MNweqsOqn3FdOurkUpSgUpSgUpSgUpSg8avz18QLhrniF22c6P4K4x0B0gfnn86/QN1OERnPRQWP0Ga/ONnciTxGYZ1SFz756D99+wrlm6/ziXcM53hihRJRPHgICTE2BgDupOelZebebkntPCtbks0rCPZjsp3bUCNSjA6/OtLhzgxAA6gCVyds/iIHZRgr07Gsc1kik6UGe5wAd8ZAIGQOn51zdWx8MLJYeJqoOf+6tg9z5l82Dvv+2Kt2+vfChkkPREZ/wDlUt/j9apiSd7O5gu0BZV1I+2CVYb/ALbdtsdqmXO3N8R4XIYX1GVAq4xtrZFOQcdm6bnr6ZFSueWPW/8AC5Q1iJydUk7vJKx6l9RB69ttu1TIVFPhmmOF2vumf+o1KxXTFzy9KUpVpKUpQKUpQKUpQKUpQKE0rw0Ffc4c2yy3R4bZIGlYaZXbGlVK6mUZBGynJJB6gAEmtbl2BuCyLFcP4lvN5VlIIEUnXQck6Ym7E9D7Hb45y5GuIr0cQsMtJnXImd9QABZB/MGGcp+Wc7STgvGrfits0cigSY0zQn7yN0yM74z0Nc7Oun45vNHDxZXUXEIcqhcJcqo8pRzgyHHTfBPuoNcn4gLLxC6WCwGZbYN402rQiCQAGLV+Ijcgdj8694tc3FhaSWcp8SB8Rx3JUv4ULnDCVerFQfKenr90Z3rT4XwSQRqL6aSEgsdLLodicl+mD365O/Xas1vwnPUXh5XsLQBb7iQlC7eBCSRnqchMn5k7+pqWcN5xtkgENlw26miAKhVhwmGJyCXbvvmtyLhvCuGbERI/XzfxJfmBgn8gK1Ln4uW42ggmuD2wukbfmf0rZwvXL+HCPZX81q8bwJOvjRI5BZQCQBlSQTp1D18gq0qqPivM0syxcRNu1u1rcLHpIbzQyA5BLAAnO2w2yKtiGQMAQcggEfI7itxTkyUpSrSUpSgUpSgUpSg4fO934fDrlvSJh+fl/wA1+e+EP5WA3Ytgd+43+X77ds1eXxRuAvDJwTjUAOvYsPzFUrYQhVXA8xyd9sDONX7fQVxzvXf+c47wvRGioq507Z679CT67/rmsiSazudhksT+ZJ9/3NYHUasKdOOvr9fQ9fqTW/HahF6de2Nzt+gz3qHRt/aDhQoBGTt88e+4Hc9Nq0LzhMSwySFANKuVIJIDb6tIJwAM9QK6MELY8xAyN/l2X2z19fWsHGQRbyH7vkK469QQfkN6MWPyGmOHWgH/AJMZ/NQakNRj4e3Afh9t7RqPyyKk9dsPHny9KUpVpKUpQKUpQKUpQKUpQKUpQeYri8Y5WiuGEgLQTr92aI6ZB7Hs6/0tkV26+WrKIFylzXNeTTWs8CXEceY3nUBVPUEOhJ64x5dvbGK2bnkApIBa3ktnbOdUsSOR5gPL4R6pn+YZwcD0qOcj8SFjZ8QXA+1W7zO0bH72keQ/I7jPtUh5uv4r7gss8ZDqYTIu+6uANjjo6knb1Fc98dNd44F3YcO4fxEK+JkaEsyPqncTaxoI6nLgsSG/DnapRDzoNOLfht0w7YiWNfnuf8VyeA848LsraMa44pGAZ0RTJJ4hGCWIydRx3PSt+X4mKxAt7C7us91iKj/qrYytbmi6ur20lhPDJY1ZdQYypkFSHHlxv0x1711/htxf7Rw6Ek5ZB4TfNAB+2K1l5o4g/wDp8GZf/duEX9ADWh8M4JYJ72CZBE4ZJginUoWTURpPcdvpT9PxYFK8Fe10QUpSgUpSgV4TXtcrmfjItLWWbui+X3Y7L9Mn9KCsPidzULi4+zRHIhPmx0aY7BSR2jGWP9X9tRILgDHXY531Mexx0A/36ViiZtRZ2HiOSzMcZBc5P16D8/lW2w7DAOyjpt16nu3Un0/bz3teqTUdWxYdWztjfpnuT/v/ADXQDnqf5hnrnv1PtXGjkAGFGR3JHU5yMe37+4Brahvj/Nn3IGB6bnHtjb0rGuss64+h3P7e57k/Idq+XmEmc7ZBHtupBxnr3/X0rTjuBIvTC9DjYnH/AMAV0re0G2/8u2OgXG5Pue3sB61g73wt4kGg8A+WS38jL/TnKsPpt8xU9qp4LsWt1FcqRpOmKbtmNtg/vpOP1q1lNdv51x/pOvqlKV0cilKUClKUClKUClKUClKUCvCK9pQV38S+UV0SXkJeKcI2oocB10HOrI3GBg1whyLLbIYxfRR2dwqGfxGAK/dZwoJ05PTV6VZfMvBBeWzwmRo9YxqXrjuCOhBG2K/PfHuFzxXBhuNR0DCs3dVzgqehB2361xy9dsOxbg504TaKEjMblMf6UWs5xjOQOp33z60/7XICCRa3ZHY+EPN8svVTWV6VU5GMYycYHbc+mNvzrfWcEMcgbDJJ7dOv8oz+49az6qviJ7L8YDg6LBxjOTJKibDvsG77Vv8AInEpL26lvDEsKPDHFjUWYlXc5zpUDHQgZ+dVqt0iqNzn379enoOu/t86m3ws5ut44vsryqsjSsY1zlcNggavU77E1svWZYyTiz69r5Vs969rs4PaUpQKUpQK43NXL4vrZoTIY8sragMkFTqG1dmvkmlFJcX5BvYtbGBZwCSHSYA4HcqwG+n8qi1rIZHK+FNI2nWFVdWIzgk7blcN1261cPNnG7iW5+wWSIztHqnkfJWON/KBgHdiN/y+dRLjHAJuDul59tiklKiIRGHTrXOSqaTtgAbnHpnpnhY745IjLxABNOl426YKHOOuTjcd84FE43GDpDYwMklWG5BG+egqdW8XF+IKWBhtFI05aPLAEbjJBYZBGenWolwzgV3bcUZfCinlhViU6xsrr94BsbYbp+2KzSvpqPxBVILNgHBH8NgD32BGCuw375HWuzHxmd8COzuHBHXwmGc9DkjpWPjN6/EpoVZTEYpBCdf3FLEYQqAoVcqF3Y7EVaRseJIFC3FvcgfeEkTRE+m6MR19qaZckAs7DiFwpj+yiBWGkmT8JH4cbj8t6tXl61lit40mYO6KFJHfGwJ3PbFcnlzmkSyNBMpiuEOGRgAfTIxsynsw9RnGxMoFdMMf1zzy3x7SvM17XRzKUpQKUpQKUpQKUpQK8Ne4pQRrj/NE9sTo4fLMoydQYYwO/lyR674+VQqf43SbabNAD6zZ+XQVbBXNc+Pl23VmZbeNWY5JCDJPr0qbL+Lln6rC152v+LTJb27rZAKZJZEBJCA6Rgv6kjpjqN9jXFbhiXvim64o8TxyuscUrl2UA4DtrI69fIKnt/yJNHdi4szGBp0vE+Qki7nS2OnqDvg1zrrgra9T8AjJ7mN4mP0yBkfSuV26TX4rOPhaG4kRruMLHq8ygszFcDCKCSWYnr86mfJnww+0Q+Lc+Iuo5RDlAB6kbE5P7H1rv2fErmEjRwN1zgZXQu3uANsV104vxFwRHw1Yj+KWdQP+VFJ/as025IdzNyTDZPDIxLW7SiOVS2QC48j77kZG6+2RUw4tydbTWkhWNY30lkcYQqyr5TkdFBGfpXHvPh/e3zhr26jVVOpUjX+bAG+cg9Bvj6V0v+zuSVQtzfyyxjbw/wCXHcEjBwf175qpim5c9QyH4t3iJEqwRMTGpy2osxxucKwxk1J+UPia8zFLxEidmVYwitkk5BXHm6Edc96mlvwGFUC+CjYGnJQE49Nx09q2YOHxp9yJE/tUD9hVTGpyyl/GdTmvaYpXRzKUpQY586TpGTjb51TnNPOHE7acq0qx51adK41AHAOGJGRkbgDPpVz18GIE7gH6VNm1S6UhyjzbcwXst1cQSzpMqRyMkZJDLtHp2CnOMf7xUk5/4fJci2vVhd4UQa42BV1y2SWU798E9tOem9WbppprPlv13bh8I5ms3jBiuIgp3wXAYE7kMGOc+tfck1ks32gyQLLo8PxDIobRnOnOdxmvniPJNlOxeW1jZj1bGCfnpxmsMXw8sF6Wcf1Gf3zW9ZxH+b5rBLW8eGaATT6WYiVcl1K6SBq2IIB29zXbn+Itgi/+LjY4HTURvtnIGMV0YeVLRVKi1iwx1EFFIz67ivm05Ps4jlLOFTnOfDUnP1FNU4qfmLiMl9dtNw+GdwiAGVUYFsbkjAz36H8I2rnCy4wx3F+d/wD1Onpud6v9IwBgDA9BsK9xWfCvtA/h4OIRkpcwv4ZAIeUjWDvkbZYk/wBXTap2TXuK9qpNIt2UpStYUpSgUpSgUpSgUpSgUpSgV8vGD1pSg8EdfWmlKaDFe0pQKUpQKUpQKUpQKUpQKUpQKUpQKUpQKUpQKUpQKUpQKUpQf//Z"/>
          <p:cNvSpPr>
            <a:spLocks noChangeAspect="1" noChangeArrowheads="1"/>
          </p:cNvSpPr>
          <p:nvPr/>
        </p:nvSpPr>
        <p:spPr bwMode="auto">
          <a:xfrm>
            <a:off x="2555776" y="84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8" name="Picture 4" descr="Image result for dental too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095" y="2172514"/>
            <a:ext cx="3613492" cy="240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562" y="980728"/>
            <a:ext cx="5677829" cy="21741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9592" y="548680"/>
            <a:ext cx="7704856" cy="5444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025" algn="just" eaLnBrk="1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Clr>
                <a:srgbClr val="382971"/>
              </a:buClr>
            </a:pPr>
            <a:r>
              <a:rPr lang="en-CA" sz="2400" dirty="0" smtClean="0">
                <a:solidFill>
                  <a:srgbClr val="1B7E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identify </a:t>
            </a:r>
            <a:r>
              <a:rPr lang="en-CA" sz="2400" dirty="0" smtClean="0">
                <a:solidFill>
                  <a:srgbClr val="1B7E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Interests</a:t>
            </a:r>
            <a:r>
              <a:rPr lang="en-CA" sz="2400" dirty="0">
                <a:solidFill>
                  <a:srgbClr val="1B7E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CA" sz="2400" dirty="0" smtClean="0">
              <a:solidFill>
                <a:srgbClr val="1B7E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025" algn="just" eaLnBrk="1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Clr>
                <a:srgbClr val="382971"/>
              </a:buClr>
            </a:pPr>
            <a:endParaRPr lang="en-CA" sz="2400" dirty="0" smtClean="0">
              <a:solidFill>
                <a:srgbClr val="1B7EAF"/>
              </a:solidFill>
              <a:cs typeface="Arial" charset="0"/>
            </a:endParaRPr>
          </a:p>
          <a:p>
            <a:pPr marL="73025" algn="just" eaLnBrk="1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Clr>
                <a:srgbClr val="382971"/>
              </a:buClr>
            </a:pPr>
            <a:endParaRPr lang="en-CA" sz="2400" dirty="0">
              <a:solidFill>
                <a:srgbClr val="1B7EAF"/>
              </a:solidFill>
              <a:cs typeface="Arial" charset="0"/>
            </a:endParaRPr>
          </a:p>
          <a:p>
            <a:pPr marL="73025" algn="just" eaLnBrk="1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Clr>
                <a:srgbClr val="382971"/>
              </a:buClr>
            </a:pPr>
            <a:endParaRPr lang="en-CA" sz="2400" dirty="0" smtClean="0">
              <a:solidFill>
                <a:srgbClr val="1B7EAF"/>
              </a:solidFill>
              <a:cs typeface="Arial" charset="0"/>
            </a:endParaRPr>
          </a:p>
          <a:p>
            <a:pPr marL="73025" algn="just" eaLnBrk="1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Clr>
                <a:srgbClr val="382971"/>
              </a:buClr>
            </a:pPr>
            <a:r>
              <a:rPr lang="en-CA" sz="2400" dirty="0" smtClean="0">
                <a:solidFill>
                  <a:srgbClr val="1B7E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does he/she want that</a:t>
            </a:r>
            <a:r>
              <a:rPr lang="en-CA" sz="2400" dirty="0">
                <a:solidFill>
                  <a:srgbClr val="1B7E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CA" sz="2400" dirty="0" smtClean="0">
              <a:solidFill>
                <a:srgbClr val="1B7E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025" algn="just" eaLnBrk="1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Clr>
                <a:srgbClr val="382971"/>
              </a:buClr>
            </a:pPr>
            <a:r>
              <a:rPr lang="en-CA" sz="2400" dirty="0" smtClean="0">
                <a:solidFill>
                  <a:srgbClr val="1B7E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CA" sz="2400" dirty="0" smtClean="0">
                <a:solidFill>
                  <a:srgbClr val="1B7E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CA" sz="2400" i="1" dirty="0" smtClean="0">
                <a:solidFill>
                  <a:srgbClr val="1B7E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really</a:t>
            </a:r>
            <a:r>
              <a:rPr lang="en-CA" sz="2400" dirty="0" smtClean="0">
                <a:solidFill>
                  <a:srgbClr val="1B7E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going on </a:t>
            </a:r>
            <a:r>
              <a:rPr lang="en-CA" sz="2400" b="1" dirty="0" smtClean="0">
                <a:solidFill>
                  <a:srgbClr val="2AA6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behind </a:t>
            </a:r>
            <a:r>
              <a:rPr lang="en-CA" sz="2400" b="1" dirty="0" smtClean="0">
                <a:solidFill>
                  <a:srgbClr val="2AA6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his/her </a:t>
            </a:r>
            <a:r>
              <a:rPr lang="en-CA" sz="2400" b="1" dirty="0" smtClean="0">
                <a:solidFill>
                  <a:srgbClr val="2AA6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r>
              <a:rPr lang="en-CA" sz="2400" dirty="0" smtClean="0">
                <a:solidFill>
                  <a:srgbClr val="1B7E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3025" algn="just" eaLnBrk="1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Clr>
                <a:srgbClr val="382971"/>
              </a:buClr>
            </a:pPr>
            <a:r>
              <a:rPr lang="en-CA" sz="2400" dirty="0" smtClean="0">
                <a:solidFill>
                  <a:srgbClr val="1B7E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CA" sz="2400" dirty="0" smtClean="0">
                <a:solidFill>
                  <a:srgbClr val="1B7E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his/her underlying </a:t>
            </a:r>
            <a:r>
              <a:rPr lang="en-CA" sz="2400" b="1" dirty="0" smtClean="0">
                <a:solidFill>
                  <a:srgbClr val="2AA6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concern </a:t>
            </a:r>
            <a:r>
              <a:rPr lang="en-CA" sz="2400" dirty="0" smtClean="0">
                <a:solidFill>
                  <a:srgbClr val="1B7E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here? </a:t>
            </a:r>
          </a:p>
          <a:p>
            <a:pPr marL="73025" algn="just" eaLnBrk="1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Clr>
                <a:srgbClr val="382971"/>
              </a:buClr>
            </a:pPr>
            <a:r>
              <a:rPr lang="en-CA" sz="2400" dirty="0" smtClean="0">
                <a:solidFill>
                  <a:srgbClr val="1B7E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he/she </a:t>
            </a:r>
            <a:r>
              <a:rPr lang="en-CA" sz="2400" b="1" dirty="0" smtClean="0">
                <a:solidFill>
                  <a:srgbClr val="2AA6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n-CA" sz="2400" dirty="0" smtClean="0">
                <a:solidFill>
                  <a:srgbClr val="2AA6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400" dirty="0">
                <a:solidFill>
                  <a:srgbClr val="1B7E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feel </a:t>
            </a:r>
            <a:r>
              <a:rPr lang="en-CA" sz="2400" dirty="0" smtClean="0">
                <a:solidFill>
                  <a:srgbClr val="1B7E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better?</a:t>
            </a:r>
            <a:endParaRPr lang="en-CA" sz="2400" dirty="0">
              <a:solidFill>
                <a:srgbClr val="1B7E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4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764704"/>
            <a:ext cx="7488832" cy="316835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CA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next dental client is waiting.  He is a 42 year old male</a:t>
            </a:r>
            <a:r>
              <a:rPr lang="en-CA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has not been to a dentist </a:t>
            </a:r>
            <a:r>
              <a:rPr lang="en-CA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 </a:t>
            </a:r>
            <a:r>
              <a:rPr lang="en-CA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dental hygienist in over 10 years. You are running late. </a:t>
            </a:r>
            <a:r>
              <a:rPr lang="en-CA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come into the waiting room </a:t>
            </a:r>
            <a:r>
              <a:rPr lang="en-CA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get him and you notice he is red-faced and seems agitated. You greet him, saying “good morning</a:t>
            </a:r>
            <a:r>
              <a:rPr lang="en-CA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!” </a:t>
            </a:r>
            <a:r>
              <a:rPr lang="en-CA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CA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stands up abruptly, huffing and puffing, he says to you “</a:t>
            </a:r>
            <a:r>
              <a:rPr lang="en-CA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Whatever! I want to cancel my appointment!</a:t>
            </a:r>
            <a:r>
              <a:rPr lang="en-CA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pPr marL="0" indent="0" algn="just">
              <a:buNone/>
            </a:pPr>
            <a:endParaRPr lang="en-C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want to de-escalate this potentially volatile conflict situation. </a:t>
            </a:r>
          </a:p>
          <a:p>
            <a:pPr marL="457200" indent="-457200" algn="just"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his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position (what does he state that he wants)?</a:t>
            </a:r>
            <a:endParaRPr lang="en-C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might be his interests (his true concerns, his real needs behind his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position)?</a:t>
            </a:r>
            <a:endParaRPr lang="en-C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CA" sz="2800" dirty="0">
              <a:solidFill>
                <a:srgbClr val="2AA6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87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90600" y="2564904"/>
            <a:ext cx="4114800" cy="1822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z="2800" b="1" dirty="0"/>
              <a:t> </a:t>
            </a:r>
            <a:endParaRPr lang="en-C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one important thing you learned today during this lesson?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What’s </a:t>
            </a: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one question you have?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36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638800" y="287298"/>
            <a:ext cx="3124200" cy="3829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3300" b="1" dirty="0">
                <a:solidFill>
                  <a:schemeClr val="accent1"/>
                </a:solidFill>
                <a:latin typeface="Century Gothic" pitchFamily="34" charset="0"/>
                <a:ea typeface="+mj-ea"/>
                <a:cs typeface="Arial" pitchFamily="34" charset="0"/>
              </a:rPr>
              <a:t>?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086600" y="3437334"/>
            <a:ext cx="1676400" cy="1687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700" b="1" dirty="0">
                <a:solidFill>
                  <a:schemeClr val="accent2"/>
                </a:solidFill>
                <a:latin typeface="Century Gothic" pitchFamily="34" charset="0"/>
                <a:ea typeface="+mj-ea"/>
                <a:cs typeface="Arial" pitchFamily="34" charset="0"/>
              </a:rPr>
              <a:t>?</a:t>
            </a:r>
            <a:endParaRPr lang="en-US" sz="16700" b="1" dirty="0">
              <a:solidFill>
                <a:srgbClr val="FFC000"/>
              </a:solidFill>
              <a:latin typeface="Century Gothic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816724" y="4880610"/>
            <a:ext cx="838200" cy="971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9600" b="1" dirty="0">
                <a:solidFill>
                  <a:schemeClr val="accent3"/>
                </a:solidFill>
                <a:latin typeface="Century Gothic" pitchFamily="34" charset="0"/>
                <a:ea typeface="+mj-ea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9953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smiling tee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13" y="1607573"/>
            <a:ext cx="6930259" cy="462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785" y="1636106"/>
            <a:ext cx="6243514" cy="33328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2800" dirty="0" smtClean="0">
                <a:solidFill>
                  <a:srgbClr val="4646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Dale </a:t>
            </a:r>
            <a:r>
              <a:rPr lang="en-CA" sz="2800" dirty="0" smtClean="0">
                <a:solidFill>
                  <a:srgbClr val="4646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Burt &amp; Caitlin Jacobs</a:t>
            </a:r>
            <a:endParaRPr lang="en-CA" sz="2800" dirty="0">
              <a:solidFill>
                <a:srgbClr val="4646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CA" sz="2800" b="1" dirty="0" smtClean="0">
                <a:solidFill>
                  <a:srgbClr val="4646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CCRS</a:t>
            </a:r>
            <a:r>
              <a:rPr lang="en-CA" sz="2800" b="1" dirty="0" smtClean="0">
                <a:solidFill>
                  <a:srgbClr val="4646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@durhamcollege.ca</a:t>
            </a:r>
            <a:endParaRPr lang="en-CA" sz="2800" b="1" dirty="0" smtClean="0">
              <a:solidFill>
                <a:srgbClr val="4646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2267744" y="961242"/>
            <a:ext cx="5314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inviting </a:t>
            </a:r>
            <a:r>
              <a:rPr lang="en-CA" sz="36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us!</a:t>
            </a:r>
            <a:endParaRPr lang="en-CA" sz="3600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92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59632" y="692695"/>
            <a:ext cx="6969968" cy="810667"/>
          </a:xfrm>
          <a:ln>
            <a:miter lim="800000"/>
            <a:headEnd/>
            <a:tailEnd/>
          </a:ln>
          <a:extLst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CA" sz="4100" b="1" kern="1200" dirty="0" smtClean="0">
                <a:ln w="6350">
                  <a:noFill/>
                </a:ln>
                <a:solidFill>
                  <a:srgbClr val="3333FF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Here’s where we’re </a:t>
            </a:r>
            <a:r>
              <a:rPr lang="en-CA" sz="4100" b="1" kern="1200" dirty="0" smtClean="0">
                <a:ln w="6350">
                  <a:noFill/>
                </a:ln>
                <a:solidFill>
                  <a:srgbClr val="3333FF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going:</a:t>
            </a:r>
            <a:endParaRPr lang="en-CA" sz="4100" b="1" kern="1200" dirty="0">
              <a:ln w="6350">
                <a:noFill/>
              </a:ln>
              <a:solidFill>
                <a:srgbClr val="3333FF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03648" y="3019735"/>
            <a:ext cx="6863443" cy="33944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Aft>
                <a:spcPts val="1200"/>
              </a:spcAft>
              <a:buFontTx/>
              <a:buNone/>
            </a:pPr>
            <a:endParaRPr lang="en-US" sz="2400" kern="0" dirty="0" smtClean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kern="0" dirty="0" smtClean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Distinguish </a:t>
            </a:r>
            <a:r>
              <a:rPr lang="en-US" sz="2400" i="1" kern="0" dirty="0" smtClean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positions</a:t>
            </a:r>
            <a:r>
              <a:rPr lang="en-US" sz="2400" kern="0" dirty="0" smtClean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en-US" sz="2400" i="1" kern="0" dirty="0" smtClean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interests </a:t>
            </a:r>
            <a:r>
              <a:rPr lang="en-US" sz="2400" kern="0" dirty="0" smtClean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in conflict.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kern="0" dirty="0" smtClean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Explore why it is VERY important to focus on </a:t>
            </a:r>
            <a:r>
              <a:rPr lang="en-US" sz="2400" b="1" i="1" kern="0" dirty="0" smtClean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interests</a:t>
            </a:r>
            <a:r>
              <a:rPr lang="en-US" sz="2400" i="1" kern="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(not just positions) for effective conflict resolution.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kern="0" dirty="0" smtClean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Q &amp; A time… what are you wondering?</a:t>
            </a:r>
            <a:endParaRPr lang="en-US" sz="2400" kern="0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Image result for walking foot prints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48880"/>
            <a:ext cx="4680520" cy="107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1600000">
            <a:off x="611560" y="3717032"/>
            <a:ext cx="7632848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potential for conflict exists </a:t>
            </a:r>
            <a:r>
              <a:rPr lang="en-CA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anywhere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there are people interacting. </a:t>
            </a:r>
          </a:p>
          <a:p>
            <a:pPr marL="62865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Many of us wish we never had to deal with conflict as it can be very challenging.</a:t>
            </a:r>
          </a:p>
          <a:p>
            <a:pPr marL="62865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Conflict resolution is a </a:t>
            </a:r>
            <a: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learned skill!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can acquire skills to de-escalate and prevent conflict.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2050" name="Picture 2" descr="Image result for dental confli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331" y="571437"/>
            <a:ext cx="6921351" cy="297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94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746448"/>
            <a:ext cx="8229600" cy="1143000"/>
          </a:xfrm>
          <a:ln>
            <a:miter lim="800000"/>
            <a:headEnd/>
            <a:tailEnd/>
          </a:ln>
          <a:extLst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4100" b="1" kern="1200" cap="small" dirty="0">
                <a:ln w="6350">
                  <a:noFill/>
                </a:ln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Perfection </a:t>
            </a:r>
            <a:r>
              <a:rPr lang="en-CA" sz="4100" b="1" kern="1200" cap="small" dirty="0" smtClean="0">
                <a:ln w="6350">
                  <a:noFill/>
                </a:ln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NOT </a:t>
            </a:r>
            <a:r>
              <a:rPr lang="en-CA" sz="4100" b="1" kern="1200" cap="small" dirty="0">
                <a:ln w="6350">
                  <a:noFill/>
                </a:ln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endParaRPr lang="en-CA" sz="4100" b="1" kern="1200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4294967295"/>
          </p:nvPr>
        </p:nvSpPr>
        <p:spPr>
          <a:xfrm>
            <a:off x="1259632" y="1919401"/>
            <a:ext cx="7056437" cy="502285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§"/>
              <a:defRPr/>
            </a:pPr>
            <a:r>
              <a:rPr lang="en-C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There is </a:t>
            </a:r>
            <a:r>
              <a:rPr lang="en-CA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no one perfect way </a:t>
            </a:r>
            <a:r>
              <a:rPr lang="en-C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to handle conflict. It’s a highly personal and subjective </a:t>
            </a:r>
            <a:r>
              <a:rPr lang="en-C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n-C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§"/>
              <a:defRPr/>
            </a:pPr>
            <a:r>
              <a:rPr lang="en-C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Each conflict interaction is unique ~ as are you, the other person, and the specific circumstances. 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endParaRPr lang="en-CA" sz="2000" dirty="0" smtClean="0">
              <a:solidFill>
                <a:srgbClr val="382971"/>
              </a:solidFill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CA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or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20688"/>
            <a:ext cx="4135786" cy="273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84425" y="3501008"/>
            <a:ext cx="63904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We know </a:t>
            </a:r>
            <a:r>
              <a:rPr lang="en-US" sz="3200" dirty="0">
                <a:solidFill>
                  <a:srgbClr val="4646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each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wants </a:t>
            </a: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lang="en-US" sz="3200" i="1" dirty="0">
                <a:solidFill>
                  <a:srgbClr val="4646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We also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need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to uncover the </a:t>
            </a:r>
            <a:r>
              <a:rPr lang="en-US" sz="3200" b="1" dirty="0">
                <a:solidFill>
                  <a:srgbClr val="2AA6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lang="en-US" sz="3200" b="1" i="1" dirty="0">
                <a:solidFill>
                  <a:srgbClr val="2AA6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9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positions interests icebe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550039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18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799042"/>
            <a:ext cx="6798734" cy="1303867"/>
          </a:xfrm>
        </p:spPr>
        <p:txBody>
          <a:bodyPr>
            <a:normAutofit/>
          </a:bodyPr>
          <a:lstStyle/>
          <a:p>
            <a:pPr algn="l"/>
            <a:r>
              <a:rPr lang="en-CA" sz="3600" dirty="0" smtClean="0"/>
              <a:t> </a:t>
            </a:r>
            <a:r>
              <a:rPr lang="en-CA" sz="3600" dirty="0" smtClean="0"/>
              <a:t>   </a:t>
            </a:r>
            <a:r>
              <a:rPr lang="en-C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Position    </a:t>
            </a:r>
            <a:r>
              <a:rPr lang="en-C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&amp;    </a:t>
            </a:r>
            <a:r>
              <a:rPr lang="en-CA" sz="3600" b="1" dirty="0" smtClean="0">
                <a:solidFill>
                  <a:srgbClr val="2AA6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Interest(s</a:t>
            </a:r>
            <a:r>
              <a:rPr lang="en-CA" sz="3600" b="1" dirty="0">
                <a:solidFill>
                  <a:srgbClr val="2AA6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702" y="3140968"/>
            <a:ext cx="4267200" cy="3394472"/>
          </a:xfrm>
        </p:spPr>
        <p:txBody>
          <a:bodyPr/>
          <a:lstStyle/>
          <a:p>
            <a:pPr marL="0" indent="0">
              <a:buNone/>
            </a:pPr>
            <a:endParaRPr lang="en-CA" sz="3600" u="sng" dirty="0"/>
          </a:p>
          <a:p>
            <a:pPr>
              <a:buClr>
                <a:schemeClr val="tx1"/>
              </a:buClr>
            </a:pPr>
            <a:r>
              <a:rPr lang="en-CA" b="1" i="1" dirty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</a:p>
          <a:p>
            <a:pPr>
              <a:buClr>
                <a:schemeClr val="tx1"/>
              </a:buClr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Overt</a:t>
            </a:r>
          </a:p>
          <a:p>
            <a:pPr>
              <a:buClr>
                <a:schemeClr val="tx1"/>
              </a:buClr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Often stated 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What’s demanded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03902" y="3278730"/>
            <a:ext cx="4240098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CA" u="sng" dirty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CA" sz="2400" b="1" i="1" dirty="0">
                <a:solidFill>
                  <a:srgbClr val="2AA624"/>
                </a:solidFill>
              </a:rPr>
              <a:t>Why</a:t>
            </a:r>
            <a:r>
              <a:rPr lang="en-CA" sz="2400" dirty="0">
                <a:solidFill>
                  <a:srgbClr val="2AA624"/>
                </a:solidFill>
              </a:rPr>
              <a:t> </a:t>
            </a:r>
            <a:r>
              <a:rPr lang="en-CA" sz="2400" dirty="0">
                <a:solidFill>
                  <a:srgbClr val="2AA624"/>
                </a:solidFill>
              </a:rPr>
              <a:t> </a:t>
            </a:r>
            <a:r>
              <a:rPr lang="en-CA" sz="2400" dirty="0" smtClean="0">
                <a:solidFill>
                  <a:srgbClr val="2AA624"/>
                </a:solidFill>
              </a:rPr>
              <a:t>they </a:t>
            </a:r>
            <a:r>
              <a:rPr lang="en-CA" sz="2400" dirty="0" smtClean="0">
                <a:solidFill>
                  <a:srgbClr val="2AA624"/>
                </a:solidFill>
              </a:rPr>
              <a:t>want </a:t>
            </a:r>
            <a:r>
              <a:rPr lang="en-CA" sz="2400" dirty="0">
                <a:solidFill>
                  <a:srgbClr val="2AA624"/>
                </a:solidFill>
              </a:rPr>
              <a:t>it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CA" sz="2400" dirty="0">
                <a:solidFill>
                  <a:srgbClr val="2AA624"/>
                </a:solidFill>
              </a:rPr>
              <a:t>Covert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CA" sz="2400" dirty="0">
                <a:solidFill>
                  <a:srgbClr val="2AA624"/>
                </a:solidFill>
              </a:rPr>
              <a:t>Often </a:t>
            </a:r>
            <a:r>
              <a:rPr lang="en-CA" sz="2400" dirty="0" smtClean="0">
                <a:solidFill>
                  <a:srgbClr val="2AA624"/>
                </a:solidFill>
              </a:rPr>
              <a:t>hidden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CA" sz="2400" dirty="0" smtClean="0">
                <a:solidFill>
                  <a:srgbClr val="2AA624"/>
                </a:solidFill>
              </a:rPr>
              <a:t>N</a:t>
            </a:r>
            <a:r>
              <a:rPr lang="en-CA" sz="2400" dirty="0" smtClean="0">
                <a:solidFill>
                  <a:srgbClr val="2AA624"/>
                </a:solidFill>
              </a:rPr>
              <a:t>eeds</a:t>
            </a:r>
            <a:r>
              <a:rPr lang="en-CA" sz="2400" dirty="0">
                <a:solidFill>
                  <a:srgbClr val="2AA624"/>
                </a:solidFill>
              </a:rPr>
              <a:t> </a:t>
            </a:r>
            <a:r>
              <a:rPr lang="en-CA" sz="2400" dirty="0" smtClean="0">
                <a:solidFill>
                  <a:srgbClr val="2AA624"/>
                </a:solidFill>
              </a:rPr>
              <a:t>&amp;</a:t>
            </a:r>
            <a:r>
              <a:rPr lang="en-CA" sz="2400" dirty="0" smtClean="0">
                <a:solidFill>
                  <a:srgbClr val="2AA624"/>
                </a:solidFill>
              </a:rPr>
              <a:t> </a:t>
            </a:r>
            <a:r>
              <a:rPr lang="en-CA" sz="2400" dirty="0">
                <a:solidFill>
                  <a:srgbClr val="2AA624"/>
                </a:solidFill>
              </a:rPr>
              <a:t>values</a:t>
            </a:r>
          </a:p>
        </p:txBody>
      </p:sp>
      <p:sp>
        <p:nvSpPr>
          <p:cNvPr id="6" name="Down Arrow 5"/>
          <p:cNvSpPr/>
          <p:nvPr/>
        </p:nvSpPr>
        <p:spPr>
          <a:xfrm>
            <a:off x="2153127" y="2323322"/>
            <a:ext cx="670560" cy="1359768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Down Arrow 6"/>
          <p:cNvSpPr/>
          <p:nvPr/>
        </p:nvSpPr>
        <p:spPr>
          <a:xfrm>
            <a:off x="6085047" y="2323322"/>
            <a:ext cx="670560" cy="1359768"/>
          </a:xfrm>
          <a:prstGeom prst="downArrow">
            <a:avLst/>
          </a:prstGeom>
          <a:solidFill>
            <a:srgbClr val="2AA6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595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908720"/>
            <a:ext cx="7669062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get to a desirable outcome, it is paramount to </a:t>
            </a:r>
            <a:r>
              <a:rPr lang="en-CA" sz="2800" b="1" u="sng" dirty="0">
                <a:solidFill>
                  <a:srgbClr val="2AA6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lang="en-CA" sz="2800" b="1" u="sng" dirty="0" smtClean="0">
                <a:solidFill>
                  <a:srgbClr val="2AA6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interests</a:t>
            </a:r>
            <a:r>
              <a:rPr lang="en-CA" sz="2800" b="1" dirty="0" smtClean="0">
                <a:solidFill>
                  <a:srgbClr val="2AA6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(not </a:t>
            </a:r>
            <a:r>
              <a:rPr lang="en-CA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the positions).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interests helps us to build durable, lasting, effective agreements.</a:t>
            </a:r>
          </a:p>
          <a:p>
            <a:pPr marL="0" indent="0">
              <a:buNone/>
            </a:pPr>
            <a:endParaRPr lang="en-CA" sz="2800" dirty="0"/>
          </a:p>
        </p:txBody>
      </p:sp>
      <p:pic>
        <p:nvPicPr>
          <p:cNvPr id="5124" name="Picture 4" descr="Image result for long last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81128"/>
            <a:ext cx="1619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67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Let’s Practice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New Neighbours: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Bob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Marilyn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885305"/>
            <a:ext cx="3800307" cy="20621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76400" y="5688131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Image from bobmarley.com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22420" y="5688132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dirty="0"/>
              <a:t>Image from musicenthusiastmag.com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80928"/>
            <a:ext cx="3361655" cy="224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48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17177</TotalTime>
  <Words>437</Words>
  <Application>Microsoft Office PowerPoint</Application>
  <PresentationFormat>On-screen Show (4:3)</PresentationFormat>
  <Paragraphs>76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Narrow</vt:lpstr>
      <vt:lpstr>Calibri</vt:lpstr>
      <vt:lpstr>Century Gothic</vt:lpstr>
      <vt:lpstr>Garamond</vt:lpstr>
      <vt:lpstr>Microsoft Sans Serif</vt:lpstr>
      <vt:lpstr>Times New Roman</vt:lpstr>
      <vt:lpstr>Wingdings</vt:lpstr>
      <vt:lpstr>Organic</vt:lpstr>
      <vt:lpstr>Conflict Resolution: Tools for the Workplace </vt:lpstr>
      <vt:lpstr>Here’s where we’re going:</vt:lpstr>
      <vt:lpstr>PowerPoint Presentation</vt:lpstr>
      <vt:lpstr>Perfection is NOT Required</vt:lpstr>
      <vt:lpstr>PowerPoint Presentation</vt:lpstr>
      <vt:lpstr>PowerPoint Presentation</vt:lpstr>
      <vt:lpstr>    Position      &amp;    Interest(s)</vt:lpstr>
      <vt:lpstr>PowerPoint Presentation</vt:lpstr>
      <vt:lpstr>Let’s Practice The New Neighbours:  Bob and Marilyn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Dale</dc:creator>
  <cp:lastModifiedBy>Dale Burt</cp:lastModifiedBy>
  <cp:revision>834</cp:revision>
  <cp:lastPrinted>2016-10-14T17:35:32Z</cp:lastPrinted>
  <dcterms:created xsi:type="dcterms:W3CDTF">2008-02-23T15:42:09Z</dcterms:created>
  <dcterms:modified xsi:type="dcterms:W3CDTF">2017-10-04T20:30:39Z</dcterms:modified>
</cp:coreProperties>
</file>